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71" r:id="rId3"/>
    <p:sldId id="274" r:id="rId4"/>
    <p:sldId id="272" r:id="rId5"/>
    <p:sldId id="273" r:id="rId6"/>
  </p:sldIdLst>
  <p:sldSz cx="7556500" cy="10083800"/>
  <p:notesSz cx="7556500" cy="100838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74" y="2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3E1EF-4F9F-47D2-86C2-6BF103E20082}" type="datetimeFigureOut">
              <a:rPr lang="zh-CN" altLang="en-US" smtClean="0"/>
              <a:t>2023/9/15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755650"/>
            <a:ext cx="2835275" cy="3781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55650" y="4789488"/>
            <a:ext cx="6045200" cy="4538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577388"/>
            <a:ext cx="3275013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279900" y="9577388"/>
            <a:ext cx="3275013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DFB63-DAC5-4D70-BABA-57F0915900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8045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125978"/>
            <a:ext cx="6428422" cy="21175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646928"/>
            <a:ext cx="5293994" cy="2520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319274"/>
            <a:ext cx="3289839" cy="66553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319274"/>
            <a:ext cx="3289839" cy="66553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03351"/>
            <a:ext cx="6806564" cy="16134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319274"/>
            <a:ext cx="6806564" cy="66553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377934"/>
            <a:ext cx="2420111" cy="504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377934"/>
            <a:ext cx="1739455" cy="504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377934"/>
            <a:ext cx="1739455" cy="504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560309" cy="10079990"/>
          </a:xfrm>
          <a:custGeom>
            <a:avLst/>
            <a:gdLst/>
            <a:ahLst/>
            <a:cxnLst/>
            <a:rect l="l" t="t" r="r" b="b"/>
            <a:pathLst>
              <a:path w="7560309" h="10079990">
                <a:moveTo>
                  <a:pt x="0" y="10080002"/>
                </a:moveTo>
                <a:lnTo>
                  <a:pt x="7559992" y="10080002"/>
                </a:lnTo>
                <a:lnTo>
                  <a:pt x="7559992" y="0"/>
                </a:lnTo>
                <a:lnTo>
                  <a:pt x="0" y="0"/>
                </a:lnTo>
                <a:lnTo>
                  <a:pt x="0" y="10080002"/>
                </a:lnTo>
                <a:close/>
              </a:path>
            </a:pathLst>
          </a:custGeom>
          <a:solidFill>
            <a:srgbClr val="F1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62756" y="4293042"/>
            <a:ext cx="8890" cy="5080"/>
          </a:xfrm>
          <a:custGeom>
            <a:avLst/>
            <a:gdLst/>
            <a:ahLst/>
            <a:cxnLst/>
            <a:rect l="l" t="t" r="r" b="b"/>
            <a:pathLst>
              <a:path w="8889" h="5079">
                <a:moveTo>
                  <a:pt x="4292" y="0"/>
                </a:moveTo>
                <a:lnTo>
                  <a:pt x="0" y="304"/>
                </a:lnTo>
                <a:lnTo>
                  <a:pt x="3581" y="2336"/>
                </a:lnTo>
                <a:lnTo>
                  <a:pt x="4914" y="3124"/>
                </a:lnTo>
                <a:lnTo>
                  <a:pt x="4985" y="4394"/>
                </a:lnTo>
                <a:lnTo>
                  <a:pt x="5562" y="4698"/>
                </a:lnTo>
                <a:lnTo>
                  <a:pt x="6032" y="4000"/>
                </a:lnTo>
                <a:lnTo>
                  <a:pt x="6859" y="4000"/>
                </a:lnTo>
                <a:lnTo>
                  <a:pt x="7048" y="3517"/>
                </a:lnTo>
                <a:lnTo>
                  <a:pt x="7879" y="3517"/>
                </a:lnTo>
                <a:lnTo>
                  <a:pt x="8547" y="3200"/>
                </a:lnTo>
                <a:lnTo>
                  <a:pt x="8597" y="749"/>
                </a:lnTo>
                <a:lnTo>
                  <a:pt x="7162" y="571"/>
                </a:lnTo>
                <a:lnTo>
                  <a:pt x="4292" y="0"/>
                </a:lnTo>
                <a:close/>
              </a:path>
              <a:path w="8889" h="5079">
                <a:moveTo>
                  <a:pt x="6859" y="4000"/>
                </a:moveTo>
                <a:lnTo>
                  <a:pt x="6032" y="4000"/>
                </a:lnTo>
                <a:lnTo>
                  <a:pt x="6705" y="4394"/>
                </a:lnTo>
                <a:lnTo>
                  <a:pt x="6859" y="4000"/>
                </a:lnTo>
                <a:close/>
              </a:path>
              <a:path w="8889" h="5079">
                <a:moveTo>
                  <a:pt x="7879" y="3517"/>
                </a:moveTo>
                <a:lnTo>
                  <a:pt x="7048" y="3517"/>
                </a:lnTo>
                <a:lnTo>
                  <a:pt x="7772" y="3568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62756" y="4293042"/>
            <a:ext cx="8890" cy="5080"/>
          </a:xfrm>
          <a:custGeom>
            <a:avLst/>
            <a:gdLst/>
            <a:ahLst/>
            <a:cxnLst/>
            <a:rect l="l" t="t" r="r" b="b"/>
            <a:pathLst>
              <a:path w="8889" h="5079">
                <a:moveTo>
                  <a:pt x="3759" y="38"/>
                </a:moveTo>
                <a:lnTo>
                  <a:pt x="4292" y="0"/>
                </a:lnTo>
                <a:lnTo>
                  <a:pt x="7162" y="571"/>
                </a:lnTo>
                <a:lnTo>
                  <a:pt x="8597" y="749"/>
                </a:lnTo>
                <a:lnTo>
                  <a:pt x="8597" y="939"/>
                </a:lnTo>
                <a:lnTo>
                  <a:pt x="8445" y="3136"/>
                </a:lnTo>
                <a:lnTo>
                  <a:pt x="7772" y="3568"/>
                </a:lnTo>
                <a:lnTo>
                  <a:pt x="7048" y="3517"/>
                </a:lnTo>
                <a:lnTo>
                  <a:pt x="6705" y="4394"/>
                </a:lnTo>
                <a:lnTo>
                  <a:pt x="6032" y="4000"/>
                </a:lnTo>
                <a:lnTo>
                  <a:pt x="5562" y="4698"/>
                </a:lnTo>
                <a:lnTo>
                  <a:pt x="4889" y="4343"/>
                </a:lnTo>
                <a:lnTo>
                  <a:pt x="4914" y="3124"/>
                </a:lnTo>
                <a:lnTo>
                  <a:pt x="3581" y="2336"/>
                </a:lnTo>
                <a:lnTo>
                  <a:pt x="0" y="304"/>
                </a:lnTo>
                <a:lnTo>
                  <a:pt x="3759" y="38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69635" y="4295964"/>
            <a:ext cx="8255" cy="5080"/>
          </a:xfrm>
          <a:custGeom>
            <a:avLst/>
            <a:gdLst/>
            <a:ahLst/>
            <a:cxnLst/>
            <a:rect l="l" t="t" r="r" b="b"/>
            <a:pathLst>
              <a:path w="8254" h="5079">
                <a:moveTo>
                  <a:pt x="4864" y="0"/>
                </a:moveTo>
                <a:lnTo>
                  <a:pt x="0" y="723"/>
                </a:lnTo>
                <a:lnTo>
                  <a:pt x="2692" y="3733"/>
                </a:lnTo>
                <a:lnTo>
                  <a:pt x="2806" y="4597"/>
                </a:lnTo>
                <a:lnTo>
                  <a:pt x="4317" y="4419"/>
                </a:lnTo>
                <a:lnTo>
                  <a:pt x="5575" y="4229"/>
                </a:lnTo>
                <a:lnTo>
                  <a:pt x="7670" y="4076"/>
                </a:lnTo>
                <a:lnTo>
                  <a:pt x="7555" y="3733"/>
                </a:lnTo>
                <a:lnTo>
                  <a:pt x="7696" y="2374"/>
                </a:lnTo>
                <a:lnTo>
                  <a:pt x="7696" y="2235"/>
                </a:lnTo>
                <a:lnTo>
                  <a:pt x="6362" y="1587"/>
                </a:lnTo>
                <a:lnTo>
                  <a:pt x="4864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69635" y="4295964"/>
            <a:ext cx="8255" cy="5080"/>
          </a:xfrm>
          <a:custGeom>
            <a:avLst/>
            <a:gdLst/>
            <a:ahLst/>
            <a:cxnLst/>
            <a:rect l="l" t="t" r="r" b="b"/>
            <a:pathLst>
              <a:path w="8254" h="5079">
                <a:moveTo>
                  <a:pt x="2882" y="304"/>
                </a:moveTo>
                <a:lnTo>
                  <a:pt x="4864" y="0"/>
                </a:lnTo>
                <a:lnTo>
                  <a:pt x="6362" y="1587"/>
                </a:lnTo>
                <a:lnTo>
                  <a:pt x="7696" y="2235"/>
                </a:lnTo>
                <a:lnTo>
                  <a:pt x="7696" y="2374"/>
                </a:lnTo>
                <a:lnTo>
                  <a:pt x="7531" y="3975"/>
                </a:lnTo>
                <a:lnTo>
                  <a:pt x="7670" y="4076"/>
                </a:lnTo>
                <a:lnTo>
                  <a:pt x="5575" y="4229"/>
                </a:lnTo>
                <a:lnTo>
                  <a:pt x="4317" y="4419"/>
                </a:lnTo>
                <a:lnTo>
                  <a:pt x="2806" y="4597"/>
                </a:lnTo>
                <a:lnTo>
                  <a:pt x="2692" y="3733"/>
                </a:lnTo>
                <a:lnTo>
                  <a:pt x="0" y="723"/>
                </a:lnTo>
                <a:lnTo>
                  <a:pt x="2882" y="304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524" y="4316931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39">
                <a:moveTo>
                  <a:pt x="0" y="0"/>
                </a:moveTo>
                <a:lnTo>
                  <a:pt x="1701" y="1739"/>
                </a:lnTo>
                <a:lnTo>
                  <a:pt x="2819" y="1981"/>
                </a:lnTo>
                <a:lnTo>
                  <a:pt x="2374" y="698"/>
                </a:lnTo>
                <a:lnTo>
                  <a:pt x="0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524" y="4316931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39">
                <a:moveTo>
                  <a:pt x="1727" y="508"/>
                </a:moveTo>
                <a:lnTo>
                  <a:pt x="2374" y="698"/>
                </a:lnTo>
                <a:lnTo>
                  <a:pt x="2819" y="1981"/>
                </a:lnTo>
                <a:lnTo>
                  <a:pt x="1701" y="1739"/>
                </a:lnTo>
                <a:lnTo>
                  <a:pt x="0" y="0"/>
                </a:lnTo>
                <a:lnTo>
                  <a:pt x="1727" y="508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49943" y="4335920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895" y="0"/>
                </a:moveTo>
                <a:lnTo>
                  <a:pt x="495" y="609"/>
                </a:lnTo>
                <a:lnTo>
                  <a:pt x="0" y="1879"/>
                </a:lnTo>
                <a:lnTo>
                  <a:pt x="1142" y="1676"/>
                </a:lnTo>
                <a:lnTo>
                  <a:pt x="2895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49943" y="4335920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1168" y="444"/>
                </a:moveTo>
                <a:lnTo>
                  <a:pt x="2895" y="0"/>
                </a:lnTo>
                <a:lnTo>
                  <a:pt x="1142" y="1676"/>
                </a:lnTo>
                <a:lnTo>
                  <a:pt x="0" y="1879"/>
                </a:lnTo>
                <a:lnTo>
                  <a:pt x="495" y="609"/>
                </a:lnTo>
                <a:lnTo>
                  <a:pt x="1168" y="444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185" y="4338206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0" y="0"/>
                </a:moveTo>
                <a:lnTo>
                  <a:pt x="698" y="406"/>
                </a:lnTo>
                <a:lnTo>
                  <a:pt x="469" y="1244"/>
                </a:lnTo>
                <a:lnTo>
                  <a:pt x="3060" y="50"/>
                </a:lnTo>
                <a:lnTo>
                  <a:pt x="0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185" y="4338206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1104" y="25"/>
                </a:moveTo>
                <a:lnTo>
                  <a:pt x="3060" y="50"/>
                </a:lnTo>
                <a:lnTo>
                  <a:pt x="787" y="1104"/>
                </a:lnTo>
                <a:lnTo>
                  <a:pt x="469" y="1244"/>
                </a:lnTo>
                <a:lnTo>
                  <a:pt x="698" y="406"/>
                </a:lnTo>
                <a:lnTo>
                  <a:pt x="0" y="0"/>
                </a:lnTo>
                <a:lnTo>
                  <a:pt x="1104" y="25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234" y="4341693"/>
            <a:ext cx="3810" cy="1905"/>
          </a:xfrm>
          <a:custGeom>
            <a:avLst/>
            <a:gdLst/>
            <a:ahLst/>
            <a:cxnLst/>
            <a:rect l="l" t="t" r="r" b="b"/>
            <a:pathLst>
              <a:path w="3810" h="1904">
                <a:moveTo>
                  <a:pt x="0" y="0"/>
                </a:moveTo>
                <a:lnTo>
                  <a:pt x="3390" y="1498"/>
                </a:lnTo>
                <a:lnTo>
                  <a:pt x="2743" y="977"/>
                </a:lnTo>
                <a:lnTo>
                  <a:pt x="3251" y="330"/>
                </a:lnTo>
                <a:lnTo>
                  <a:pt x="2197" y="241"/>
                </a:lnTo>
                <a:lnTo>
                  <a:pt x="0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234" y="4341693"/>
            <a:ext cx="3810" cy="1905"/>
          </a:xfrm>
          <a:custGeom>
            <a:avLst/>
            <a:gdLst/>
            <a:ahLst/>
            <a:cxnLst/>
            <a:rect l="l" t="t" r="r" b="b"/>
            <a:pathLst>
              <a:path w="3810" h="1904">
                <a:moveTo>
                  <a:pt x="2197" y="241"/>
                </a:moveTo>
                <a:lnTo>
                  <a:pt x="3251" y="330"/>
                </a:lnTo>
                <a:lnTo>
                  <a:pt x="2743" y="977"/>
                </a:lnTo>
                <a:lnTo>
                  <a:pt x="3390" y="1498"/>
                </a:lnTo>
                <a:lnTo>
                  <a:pt x="2971" y="1308"/>
                </a:lnTo>
                <a:lnTo>
                  <a:pt x="0" y="0"/>
                </a:lnTo>
                <a:lnTo>
                  <a:pt x="2197" y="241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2961" y="4343223"/>
            <a:ext cx="1905" cy="3175"/>
          </a:xfrm>
          <a:custGeom>
            <a:avLst/>
            <a:gdLst/>
            <a:ahLst/>
            <a:cxnLst/>
            <a:rect l="l" t="t" r="r" b="b"/>
            <a:pathLst>
              <a:path w="1904" h="3175">
                <a:moveTo>
                  <a:pt x="0" y="0"/>
                </a:moveTo>
                <a:lnTo>
                  <a:pt x="457" y="2476"/>
                </a:lnTo>
                <a:lnTo>
                  <a:pt x="380" y="2997"/>
                </a:lnTo>
                <a:lnTo>
                  <a:pt x="1790" y="952"/>
                </a:lnTo>
                <a:lnTo>
                  <a:pt x="0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52961" y="4343223"/>
            <a:ext cx="1905" cy="3175"/>
          </a:xfrm>
          <a:custGeom>
            <a:avLst/>
            <a:gdLst/>
            <a:ahLst/>
            <a:cxnLst/>
            <a:rect l="l" t="t" r="r" b="b"/>
            <a:pathLst>
              <a:path w="1904" h="3175">
                <a:moveTo>
                  <a:pt x="1041" y="558"/>
                </a:moveTo>
                <a:lnTo>
                  <a:pt x="1790" y="952"/>
                </a:lnTo>
                <a:lnTo>
                  <a:pt x="380" y="2997"/>
                </a:lnTo>
                <a:lnTo>
                  <a:pt x="457" y="2476"/>
                </a:lnTo>
                <a:lnTo>
                  <a:pt x="0" y="0"/>
                </a:lnTo>
                <a:lnTo>
                  <a:pt x="1041" y="558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47364" y="4343845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895" y="0"/>
                </a:moveTo>
                <a:lnTo>
                  <a:pt x="495" y="609"/>
                </a:lnTo>
                <a:lnTo>
                  <a:pt x="0" y="1879"/>
                </a:lnTo>
                <a:lnTo>
                  <a:pt x="1155" y="1676"/>
                </a:lnTo>
                <a:lnTo>
                  <a:pt x="2895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47364" y="4343845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1168" y="444"/>
                </a:moveTo>
                <a:lnTo>
                  <a:pt x="2895" y="0"/>
                </a:lnTo>
                <a:lnTo>
                  <a:pt x="1155" y="1676"/>
                </a:lnTo>
                <a:lnTo>
                  <a:pt x="0" y="1879"/>
                </a:lnTo>
                <a:lnTo>
                  <a:pt x="495" y="609"/>
                </a:lnTo>
                <a:lnTo>
                  <a:pt x="1168" y="444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43562" y="4351551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0" y="0"/>
                </a:moveTo>
                <a:lnTo>
                  <a:pt x="787" y="406"/>
                </a:lnTo>
                <a:lnTo>
                  <a:pt x="558" y="1244"/>
                </a:lnTo>
                <a:lnTo>
                  <a:pt x="3162" y="63"/>
                </a:lnTo>
                <a:lnTo>
                  <a:pt x="0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43562" y="4351551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1193" y="25"/>
                </a:moveTo>
                <a:lnTo>
                  <a:pt x="3162" y="63"/>
                </a:lnTo>
                <a:lnTo>
                  <a:pt x="863" y="1117"/>
                </a:lnTo>
                <a:lnTo>
                  <a:pt x="558" y="1244"/>
                </a:lnTo>
                <a:lnTo>
                  <a:pt x="787" y="406"/>
                </a:lnTo>
                <a:lnTo>
                  <a:pt x="0" y="0"/>
                </a:lnTo>
                <a:lnTo>
                  <a:pt x="1193" y="25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44653" y="4358511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908" y="0"/>
                </a:moveTo>
                <a:lnTo>
                  <a:pt x="495" y="609"/>
                </a:lnTo>
                <a:lnTo>
                  <a:pt x="0" y="1879"/>
                </a:lnTo>
                <a:lnTo>
                  <a:pt x="1155" y="1676"/>
                </a:lnTo>
                <a:lnTo>
                  <a:pt x="2908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44653" y="4358511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1168" y="444"/>
                </a:moveTo>
                <a:lnTo>
                  <a:pt x="2908" y="0"/>
                </a:lnTo>
                <a:lnTo>
                  <a:pt x="1155" y="1676"/>
                </a:lnTo>
                <a:lnTo>
                  <a:pt x="0" y="1879"/>
                </a:lnTo>
                <a:lnTo>
                  <a:pt x="495" y="609"/>
                </a:lnTo>
                <a:lnTo>
                  <a:pt x="1168" y="444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540138" y="4365006"/>
            <a:ext cx="5715" cy="5080"/>
          </a:xfrm>
          <a:custGeom>
            <a:avLst/>
            <a:gdLst/>
            <a:ahLst/>
            <a:cxnLst/>
            <a:rect l="l" t="t" r="r" b="b"/>
            <a:pathLst>
              <a:path w="5714" h="5079">
                <a:moveTo>
                  <a:pt x="0" y="0"/>
                </a:moveTo>
                <a:lnTo>
                  <a:pt x="2413" y="4292"/>
                </a:lnTo>
                <a:lnTo>
                  <a:pt x="5130" y="5080"/>
                </a:lnTo>
                <a:lnTo>
                  <a:pt x="4292" y="1079"/>
                </a:lnTo>
                <a:lnTo>
                  <a:pt x="0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540138" y="4365006"/>
            <a:ext cx="5715" cy="5080"/>
          </a:xfrm>
          <a:custGeom>
            <a:avLst/>
            <a:gdLst/>
            <a:ahLst/>
            <a:cxnLst/>
            <a:rect l="l" t="t" r="r" b="b"/>
            <a:pathLst>
              <a:path w="5714" h="5079">
                <a:moveTo>
                  <a:pt x="2527" y="635"/>
                </a:moveTo>
                <a:lnTo>
                  <a:pt x="4292" y="1079"/>
                </a:lnTo>
                <a:lnTo>
                  <a:pt x="5130" y="5080"/>
                </a:lnTo>
                <a:lnTo>
                  <a:pt x="2451" y="4318"/>
                </a:lnTo>
                <a:lnTo>
                  <a:pt x="0" y="0"/>
                </a:lnTo>
                <a:lnTo>
                  <a:pt x="2527" y="635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34242" y="4378281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895" y="0"/>
                </a:moveTo>
                <a:lnTo>
                  <a:pt x="495" y="609"/>
                </a:lnTo>
                <a:lnTo>
                  <a:pt x="0" y="1879"/>
                </a:lnTo>
                <a:lnTo>
                  <a:pt x="1142" y="1676"/>
                </a:lnTo>
                <a:lnTo>
                  <a:pt x="2895" y="0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34242" y="4378281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1168" y="444"/>
                </a:moveTo>
                <a:lnTo>
                  <a:pt x="2895" y="0"/>
                </a:lnTo>
                <a:lnTo>
                  <a:pt x="1142" y="1676"/>
                </a:lnTo>
                <a:lnTo>
                  <a:pt x="0" y="1879"/>
                </a:lnTo>
                <a:lnTo>
                  <a:pt x="495" y="609"/>
                </a:lnTo>
                <a:lnTo>
                  <a:pt x="1168" y="444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73374" y="3914326"/>
            <a:ext cx="2898140" cy="39370"/>
          </a:xfrm>
          <a:custGeom>
            <a:avLst/>
            <a:gdLst/>
            <a:ahLst/>
            <a:cxnLst/>
            <a:rect l="l" t="t" r="r" b="b"/>
            <a:pathLst>
              <a:path w="2898140" h="39370">
                <a:moveTo>
                  <a:pt x="5029" y="0"/>
                </a:moveTo>
                <a:lnTo>
                  <a:pt x="0" y="355"/>
                </a:lnTo>
                <a:lnTo>
                  <a:pt x="800" y="4737"/>
                </a:lnTo>
                <a:lnTo>
                  <a:pt x="5143" y="4483"/>
                </a:lnTo>
                <a:lnTo>
                  <a:pt x="5029" y="0"/>
                </a:lnTo>
                <a:close/>
              </a:path>
              <a:path w="2898140" h="39370">
                <a:moveTo>
                  <a:pt x="15938" y="7810"/>
                </a:moveTo>
                <a:lnTo>
                  <a:pt x="14837" y="7837"/>
                </a:lnTo>
                <a:lnTo>
                  <a:pt x="15392" y="8039"/>
                </a:lnTo>
                <a:lnTo>
                  <a:pt x="13030" y="8255"/>
                </a:lnTo>
                <a:lnTo>
                  <a:pt x="13110" y="10134"/>
                </a:lnTo>
                <a:lnTo>
                  <a:pt x="14312" y="10515"/>
                </a:lnTo>
                <a:lnTo>
                  <a:pt x="14909" y="11125"/>
                </a:lnTo>
                <a:lnTo>
                  <a:pt x="15519" y="11353"/>
                </a:lnTo>
                <a:lnTo>
                  <a:pt x="16687" y="11264"/>
                </a:lnTo>
                <a:lnTo>
                  <a:pt x="15913" y="10134"/>
                </a:lnTo>
                <a:lnTo>
                  <a:pt x="16129" y="10109"/>
                </a:lnTo>
                <a:lnTo>
                  <a:pt x="16129" y="9677"/>
                </a:lnTo>
                <a:lnTo>
                  <a:pt x="16306" y="8686"/>
                </a:lnTo>
                <a:lnTo>
                  <a:pt x="15938" y="7810"/>
                </a:lnTo>
                <a:close/>
              </a:path>
              <a:path w="2898140" h="39370">
                <a:moveTo>
                  <a:pt x="14274" y="7632"/>
                </a:moveTo>
                <a:lnTo>
                  <a:pt x="14376" y="7848"/>
                </a:lnTo>
                <a:lnTo>
                  <a:pt x="14837" y="7837"/>
                </a:lnTo>
                <a:lnTo>
                  <a:pt x="14274" y="7632"/>
                </a:lnTo>
                <a:close/>
              </a:path>
              <a:path w="2898140" h="39370">
                <a:moveTo>
                  <a:pt x="29427" y="19913"/>
                </a:moveTo>
                <a:lnTo>
                  <a:pt x="28727" y="19913"/>
                </a:lnTo>
                <a:lnTo>
                  <a:pt x="29667" y="20345"/>
                </a:lnTo>
                <a:lnTo>
                  <a:pt x="29427" y="19913"/>
                </a:lnTo>
                <a:close/>
              </a:path>
              <a:path w="2898140" h="39370">
                <a:moveTo>
                  <a:pt x="30595" y="19405"/>
                </a:moveTo>
                <a:lnTo>
                  <a:pt x="29146" y="19405"/>
                </a:lnTo>
                <a:lnTo>
                  <a:pt x="30721" y="20180"/>
                </a:lnTo>
                <a:lnTo>
                  <a:pt x="30595" y="19405"/>
                </a:lnTo>
                <a:close/>
              </a:path>
              <a:path w="2898140" h="39370">
                <a:moveTo>
                  <a:pt x="26670" y="16306"/>
                </a:moveTo>
                <a:lnTo>
                  <a:pt x="27190" y="17284"/>
                </a:lnTo>
                <a:lnTo>
                  <a:pt x="27978" y="18846"/>
                </a:lnTo>
                <a:lnTo>
                  <a:pt x="28524" y="20040"/>
                </a:lnTo>
                <a:lnTo>
                  <a:pt x="28727" y="19913"/>
                </a:lnTo>
                <a:lnTo>
                  <a:pt x="29427" y="19913"/>
                </a:lnTo>
                <a:lnTo>
                  <a:pt x="29146" y="19405"/>
                </a:lnTo>
                <a:lnTo>
                  <a:pt x="30595" y="19405"/>
                </a:lnTo>
                <a:lnTo>
                  <a:pt x="30149" y="16649"/>
                </a:lnTo>
                <a:lnTo>
                  <a:pt x="27292" y="16649"/>
                </a:lnTo>
                <a:lnTo>
                  <a:pt x="26670" y="16306"/>
                </a:lnTo>
                <a:close/>
              </a:path>
              <a:path w="2898140" h="39370">
                <a:moveTo>
                  <a:pt x="28473" y="16078"/>
                </a:moveTo>
                <a:lnTo>
                  <a:pt x="27292" y="16649"/>
                </a:lnTo>
                <a:lnTo>
                  <a:pt x="30149" y="16649"/>
                </a:lnTo>
                <a:lnTo>
                  <a:pt x="28473" y="16078"/>
                </a:lnTo>
                <a:close/>
              </a:path>
              <a:path w="2898140" h="39370">
                <a:moveTo>
                  <a:pt x="24155" y="16929"/>
                </a:moveTo>
                <a:lnTo>
                  <a:pt x="22948" y="16929"/>
                </a:lnTo>
                <a:lnTo>
                  <a:pt x="23571" y="18186"/>
                </a:lnTo>
                <a:lnTo>
                  <a:pt x="23329" y="17322"/>
                </a:lnTo>
                <a:lnTo>
                  <a:pt x="24155" y="16929"/>
                </a:lnTo>
                <a:close/>
              </a:path>
              <a:path w="2898140" h="39370">
                <a:moveTo>
                  <a:pt x="33489" y="26860"/>
                </a:moveTo>
                <a:lnTo>
                  <a:pt x="33261" y="27063"/>
                </a:lnTo>
                <a:lnTo>
                  <a:pt x="33629" y="28422"/>
                </a:lnTo>
                <a:lnTo>
                  <a:pt x="33489" y="28714"/>
                </a:lnTo>
                <a:lnTo>
                  <a:pt x="31089" y="29895"/>
                </a:lnTo>
                <a:lnTo>
                  <a:pt x="32232" y="38976"/>
                </a:lnTo>
                <a:lnTo>
                  <a:pt x="33286" y="36830"/>
                </a:lnTo>
                <a:lnTo>
                  <a:pt x="39065" y="33680"/>
                </a:lnTo>
                <a:lnTo>
                  <a:pt x="38379" y="31178"/>
                </a:lnTo>
                <a:lnTo>
                  <a:pt x="37078" y="28384"/>
                </a:lnTo>
                <a:lnTo>
                  <a:pt x="36741" y="28384"/>
                </a:lnTo>
                <a:lnTo>
                  <a:pt x="33489" y="26860"/>
                </a:lnTo>
                <a:close/>
              </a:path>
              <a:path w="2898140" h="39370">
                <a:moveTo>
                  <a:pt x="36144" y="26377"/>
                </a:moveTo>
                <a:lnTo>
                  <a:pt x="36741" y="28384"/>
                </a:lnTo>
                <a:lnTo>
                  <a:pt x="37078" y="28384"/>
                </a:lnTo>
                <a:lnTo>
                  <a:pt x="36144" y="26377"/>
                </a:lnTo>
                <a:close/>
              </a:path>
              <a:path w="2898140" h="39370">
                <a:moveTo>
                  <a:pt x="2897644" y="9423"/>
                </a:moveTo>
                <a:lnTo>
                  <a:pt x="2894037" y="10756"/>
                </a:lnTo>
                <a:lnTo>
                  <a:pt x="2895892" y="12179"/>
                </a:lnTo>
                <a:lnTo>
                  <a:pt x="2897339" y="11938"/>
                </a:lnTo>
                <a:lnTo>
                  <a:pt x="2897644" y="11938"/>
                </a:lnTo>
                <a:lnTo>
                  <a:pt x="2897644" y="9423"/>
                </a:lnTo>
                <a:close/>
              </a:path>
            </a:pathLst>
          </a:custGeom>
          <a:solidFill>
            <a:srgbClr val="46B1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73374" y="3914326"/>
            <a:ext cx="5715" cy="5080"/>
          </a:xfrm>
          <a:custGeom>
            <a:avLst/>
            <a:gdLst/>
            <a:ahLst/>
            <a:cxnLst/>
            <a:rect l="l" t="t" r="r" b="b"/>
            <a:pathLst>
              <a:path w="5715" h="5079">
                <a:moveTo>
                  <a:pt x="1778" y="241"/>
                </a:moveTo>
                <a:lnTo>
                  <a:pt x="0" y="355"/>
                </a:lnTo>
                <a:lnTo>
                  <a:pt x="800" y="4737"/>
                </a:lnTo>
                <a:lnTo>
                  <a:pt x="3632" y="4572"/>
                </a:lnTo>
                <a:lnTo>
                  <a:pt x="5143" y="4483"/>
                </a:lnTo>
                <a:lnTo>
                  <a:pt x="5029" y="0"/>
                </a:lnTo>
                <a:lnTo>
                  <a:pt x="1778" y="241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86404" y="3921959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1244" y="0"/>
                </a:moveTo>
                <a:lnTo>
                  <a:pt x="2362" y="406"/>
                </a:lnTo>
                <a:lnTo>
                  <a:pt x="0" y="622"/>
                </a:lnTo>
                <a:lnTo>
                  <a:pt x="0" y="1003"/>
                </a:lnTo>
                <a:lnTo>
                  <a:pt x="177" y="2082"/>
                </a:lnTo>
                <a:lnTo>
                  <a:pt x="0" y="2476"/>
                </a:lnTo>
                <a:lnTo>
                  <a:pt x="1282" y="2882"/>
                </a:lnTo>
                <a:lnTo>
                  <a:pt x="1879" y="3492"/>
                </a:lnTo>
                <a:lnTo>
                  <a:pt x="2489" y="3721"/>
                </a:lnTo>
                <a:lnTo>
                  <a:pt x="3721" y="3721"/>
                </a:lnTo>
                <a:lnTo>
                  <a:pt x="2882" y="2501"/>
                </a:lnTo>
                <a:lnTo>
                  <a:pt x="3098" y="2476"/>
                </a:lnTo>
                <a:lnTo>
                  <a:pt x="3098" y="2044"/>
                </a:lnTo>
                <a:lnTo>
                  <a:pt x="3276" y="1054"/>
                </a:lnTo>
                <a:lnTo>
                  <a:pt x="3098" y="622"/>
                </a:lnTo>
                <a:lnTo>
                  <a:pt x="2908" y="177"/>
                </a:lnTo>
                <a:lnTo>
                  <a:pt x="1346" y="215"/>
                </a:lnTo>
                <a:lnTo>
                  <a:pt x="1244" y="0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0044" y="3930404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5">
                <a:moveTo>
                  <a:pt x="0" y="228"/>
                </a:moveTo>
                <a:lnTo>
                  <a:pt x="520" y="1206"/>
                </a:lnTo>
                <a:lnTo>
                  <a:pt x="1308" y="2768"/>
                </a:lnTo>
                <a:lnTo>
                  <a:pt x="1854" y="3962"/>
                </a:lnTo>
                <a:lnTo>
                  <a:pt x="2057" y="3835"/>
                </a:lnTo>
                <a:lnTo>
                  <a:pt x="2997" y="4267"/>
                </a:lnTo>
                <a:lnTo>
                  <a:pt x="2476" y="3327"/>
                </a:lnTo>
                <a:lnTo>
                  <a:pt x="4051" y="4102"/>
                </a:lnTo>
                <a:lnTo>
                  <a:pt x="3479" y="571"/>
                </a:lnTo>
                <a:lnTo>
                  <a:pt x="2476" y="228"/>
                </a:lnTo>
                <a:lnTo>
                  <a:pt x="1803" y="0"/>
                </a:lnTo>
                <a:lnTo>
                  <a:pt x="622" y="571"/>
                </a:lnTo>
                <a:lnTo>
                  <a:pt x="0" y="228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96323" y="3931255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0"/>
                </a:moveTo>
                <a:lnTo>
                  <a:pt x="622" y="1257"/>
                </a:lnTo>
                <a:lnTo>
                  <a:pt x="380" y="393"/>
                </a:lnTo>
                <a:lnTo>
                  <a:pt x="1206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4387" y="3940704"/>
            <a:ext cx="8255" cy="12700"/>
          </a:xfrm>
          <a:custGeom>
            <a:avLst/>
            <a:gdLst/>
            <a:ahLst/>
            <a:cxnLst/>
            <a:rect l="l" t="t" r="r" b="b"/>
            <a:pathLst>
              <a:path w="8254" h="12700">
                <a:moveTo>
                  <a:pt x="2476" y="482"/>
                </a:moveTo>
                <a:lnTo>
                  <a:pt x="2247" y="685"/>
                </a:lnTo>
                <a:lnTo>
                  <a:pt x="2616" y="2044"/>
                </a:lnTo>
                <a:lnTo>
                  <a:pt x="2476" y="2336"/>
                </a:lnTo>
                <a:lnTo>
                  <a:pt x="76" y="3517"/>
                </a:lnTo>
                <a:lnTo>
                  <a:pt x="1219" y="12598"/>
                </a:lnTo>
                <a:lnTo>
                  <a:pt x="2273" y="10452"/>
                </a:lnTo>
                <a:lnTo>
                  <a:pt x="8051" y="7302"/>
                </a:lnTo>
                <a:lnTo>
                  <a:pt x="7493" y="5245"/>
                </a:lnTo>
                <a:lnTo>
                  <a:pt x="7366" y="4800"/>
                </a:lnTo>
                <a:lnTo>
                  <a:pt x="6807" y="3581"/>
                </a:lnTo>
                <a:lnTo>
                  <a:pt x="5130" y="0"/>
                </a:lnTo>
                <a:lnTo>
                  <a:pt x="5727" y="2006"/>
                </a:lnTo>
                <a:lnTo>
                  <a:pt x="2476" y="482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667412" y="3923750"/>
            <a:ext cx="3810" cy="3175"/>
          </a:xfrm>
          <a:custGeom>
            <a:avLst/>
            <a:gdLst/>
            <a:ahLst/>
            <a:cxnLst/>
            <a:rect l="l" t="t" r="r" b="b"/>
            <a:pathLst>
              <a:path w="3810" h="3175">
                <a:moveTo>
                  <a:pt x="3606" y="0"/>
                </a:moveTo>
                <a:lnTo>
                  <a:pt x="0" y="1333"/>
                </a:lnTo>
                <a:lnTo>
                  <a:pt x="1600" y="2552"/>
                </a:lnTo>
                <a:lnTo>
                  <a:pt x="1854" y="2755"/>
                </a:lnTo>
                <a:lnTo>
                  <a:pt x="3301" y="2514"/>
                </a:lnTo>
                <a:lnTo>
                  <a:pt x="3606" y="2514"/>
                </a:lnTo>
                <a:lnTo>
                  <a:pt x="3606" y="0"/>
                </a:lnTo>
                <a:close/>
              </a:path>
            </a:pathLst>
          </a:custGeom>
          <a:ln w="3175">
            <a:solidFill>
              <a:srgbClr val="569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524708" y="964399"/>
            <a:ext cx="395224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5000"/>
              </a:lnSpc>
            </a:pPr>
            <a:r>
              <a:rPr lang="zh-CN" altLang="en-US" sz="2000" spc="60" dirty="0" smtClean="0">
                <a:solidFill>
                  <a:srgbClr val="006288"/>
                </a:solidFill>
                <a:latin typeface="宋体"/>
                <a:cs typeface="宋体"/>
              </a:rPr>
              <a:t>数字化、集成化低压配电解决</a:t>
            </a:r>
            <a:r>
              <a:rPr lang="zh-CN" altLang="en-US" sz="2000" spc="60" dirty="0">
                <a:solidFill>
                  <a:srgbClr val="006288"/>
                </a:solidFill>
                <a:latin typeface="宋体"/>
                <a:cs typeface="宋体"/>
              </a:rPr>
              <a:t>方案</a:t>
            </a:r>
            <a:endParaRPr sz="2000" spc="60" dirty="0">
              <a:solidFill>
                <a:srgbClr val="006288"/>
              </a:solidFill>
              <a:latin typeface="宋体"/>
              <a:cs typeface="宋体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7300" y="490600"/>
            <a:ext cx="1630680" cy="2049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5800"/>
              </a:lnSpc>
            </a:pPr>
            <a:r>
              <a:rPr lang="zh-CN" altLang="en-US" sz="1100" spc="10" dirty="0" smtClean="0">
                <a:solidFill>
                  <a:srgbClr val="006288"/>
                </a:solidFill>
                <a:latin typeface="Arial Unicode MS"/>
                <a:cs typeface="Arial Unicode MS"/>
              </a:rPr>
              <a:t>智能供电解决方案</a:t>
            </a:r>
            <a:endParaRPr sz="1100" dirty="0">
              <a:latin typeface="Arial Unicode MS"/>
              <a:cs typeface="Arial Unicode MS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0" y="683469"/>
            <a:ext cx="2132330" cy="0"/>
          </a:xfrm>
          <a:custGeom>
            <a:avLst/>
            <a:gdLst/>
            <a:ahLst/>
            <a:cxnLst/>
            <a:rect l="l" t="t" r="r" b="b"/>
            <a:pathLst>
              <a:path w="2132330">
                <a:moveTo>
                  <a:pt x="0" y="0"/>
                </a:moveTo>
                <a:lnTo>
                  <a:pt x="2131923" y="0"/>
                </a:lnTo>
              </a:path>
            </a:pathLst>
          </a:custGeom>
          <a:ln w="13144">
            <a:solidFill>
              <a:srgbClr val="0062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278381" y="9693980"/>
            <a:ext cx="64452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60985" algn="l"/>
              </a:tabLst>
            </a:pPr>
            <a:r>
              <a:rPr lang="en-US" sz="900" spc="55" dirty="0" smtClean="0">
                <a:solidFill>
                  <a:srgbClr val="006288"/>
                </a:solidFill>
                <a:latin typeface="Calibri"/>
                <a:cs typeface="Calibri"/>
              </a:rPr>
              <a:t>1</a:t>
            </a:r>
            <a:r>
              <a:rPr sz="900" spc="55" dirty="0">
                <a:solidFill>
                  <a:srgbClr val="006288"/>
                </a:solidFill>
                <a:latin typeface="Calibri"/>
                <a:cs typeface="Calibri"/>
              </a:rPr>
              <a:t>	</a:t>
            </a:r>
            <a:endParaRPr sz="1125" baseline="3703" dirty="0">
              <a:latin typeface="Trebuchet MS"/>
              <a:cs typeface="Trebuchet MS"/>
            </a:endParaRPr>
          </a:p>
        </p:txBody>
      </p:sp>
      <p:pic>
        <p:nvPicPr>
          <p:cNvPr id="45" name="图片 44" descr="泰豪江体与英文组合标(小)副本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649" y="205563"/>
            <a:ext cx="1962773" cy="489965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object 10"/>
          <p:cNvSpPr txBox="1"/>
          <p:nvPr/>
        </p:nvSpPr>
        <p:spPr>
          <a:xfrm>
            <a:off x="580016" y="1536700"/>
            <a:ext cx="2709545" cy="1616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400" spc="434" baseline="-3086" dirty="0">
                <a:solidFill>
                  <a:srgbClr val="006288"/>
                </a:solidFill>
                <a:latin typeface="Trebuchet MS"/>
                <a:cs typeface="Trebuchet MS"/>
              </a:rPr>
              <a:t>TI</a:t>
            </a:r>
            <a:r>
              <a:rPr sz="5400" spc="-127" baseline="-3086" dirty="0">
                <a:solidFill>
                  <a:srgbClr val="006288"/>
                </a:solidFill>
                <a:latin typeface="Trebuchet MS"/>
                <a:cs typeface="Trebuchet MS"/>
              </a:rPr>
              <a:t>A</a:t>
            </a:r>
            <a:r>
              <a:rPr sz="5400" spc="-509" baseline="-3086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5400" u="sng" spc="-277" baseline="-3086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5400" u="sng" spc="-202" baseline="-3086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5400" spc="-930" baseline="-3086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1400" spc="140" dirty="0">
                <a:solidFill>
                  <a:srgbClr val="006288"/>
                </a:solidFill>
                <a:latin typeface="Arial Unicode MS"/>
                <a:cs typeface="Arial Unicode MS"/>
              </a:rPr>
              <a:t>全集成自动</a:t>
            </a:r>
            <a:r>
              <a:rPr sz="1400" dirty="0">
                <a:solidFill>
                  <a:srgbClr val="006288"/>
                </a:solidFill>
                <a:latin typeface="Arial Unicode MS"/>
                <a:cs typeface="Arial Unicode MS"/>
              </a:rPr>
              <a:t>化</a:t>
            </a:r>
            <a:r>
              <a:rPr sz="1400" spc="-250" dirty="0">
                <a:solidFill>
                  <a:srgbClr val="006288"/>
                </a:solidFill>
                <a:latin typeface="Arial Unicode MS"/>
                <a:cs typeface="Arial Unicode MS"/>
              </a:rPr>
              <a:t> </a:t>
            </a:r>
            <a:endParaRPr sz="1400" dirty="0">
              <a:latin typeface="Arial Unicode MS"/>
              <a:cs typeface="Arial Unicode M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1072515" algn="l"/>
              </a:tabLst>
            </a:pPr>
            <a:r>
              <a:rPr sz="5400" u="sng" spc="150" baseline="-1543" dirty="0">
                <a:solidFill>
                  <a:srgbClr val="006288"/>
                </a:solidFill>
                <a:latin typeface="Trebuchet MS"/>
                <a:cs typeface="Trebuchet MS"/>
              </a:rPr>
              <a:t>T</a:t>
            </a:r>
            <a:r>
              <a:rPr sz="5400" spc="397" baseline="-1543" dirty="0">
                <a:solidFill>
                  <a:srgbClr val="006288"/>
                </a:solidFill>
                <a:latin typeface="Trebuchet MS"/>
                <a:cs typeface="Trebuchet MS"/>
              </a:rPr>
              <a:t>I</a:t>
            </a:r>
            <a:r>
              <a:rPr sz="5400" spc="262" baseline="-1543" dirty="0">
                <a:solidFill>
                  <a:srgbClr val="006288"/>
                </a:solidFill>
                <a:latin typeface="Trebuchet MS"/>
                <a:cs typeface="Trebuchet MS"/>
              </a:rPr>
              <a:t>P</a:t>
            </a:r>
            <a:r>
              <a:rPr sz="5400" u="sng" spc="-277" baseline="-1543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5400" u="sng" baseline="-1543" dirty="0">
                <a:solidFill>
                  <a:srgbClr val="006288"/>
                </a:solidFill>
                <a:latin typeface="Trebuchet MS"/>
                <a:cs typeface="Trebuchet MS"/>
              </a:rPr>
              <a:t>	</a:t>
            </a:r>
            <a:r>
              <a:rPr sz="1400" spc="140" dirty="0">
                <a:solidFill>
                  <a:srgbClr val="006288"/>
                </a:solidFill>
                <a:latin typeface="Arial Unicode MS"/>
                <a:cs typeface="Arial Unicode MS"/>
              </a:rPr>
              <a:t>全集成能源管</a:t>
            </a:r>
            <a:r>
              <a:rPr sz="1400" dirty="0">
                <a:solidFill>
                  <a:srgbClr val="006288"/>
                </a:solidFill>
                <a:latin typeface="Arial Unicode MS"/>
                <a:cs typeface="Arial Unicode MS"/>
              </a:rPr>
              <a:t>理</a:t>
            </a:r>
            <a:r>
              <a:rPr sz="1400" spc="-250" dirty="0">
                <a:solidFill>
                  <a:srgbClr val="006288"/>
                </a:solidFill>
                <a:latin typeface="Arial Unicode MS"/>
                <a:cs typeface="Arial Unicode MS"/>
              </a:rPr>
              <a:t> </a:t>
            </a:r>
            <a:endParaRPr sz="1400" dirty="0">
              <a:latin typeface="Arial Unicode MS"/>
              <a:cs typeface="Arial Unicode MS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3600" u="sng" spc="100" dirty="0">
                <a:solidFill>
                  <a:srgbClr val="006288"/>
                </a:solidFill>
                <a:latin typeface="Trebuchet MS"/>
                <a:cs typeface="Trebuchet MS"/>
              </a:rPr>
              <a:t>T</a:t>
            </a:r>
            <a:r>
              <a:rPr sz="3600" spc="395" dirty="0">
                <a:solidFill>
                  <a:srgbClr val="006288"/>
                </a:solidFill>
                <a:latin typeface="Trebuchet MS"/>
                <a:cs typeface="Trebuchet MS"/>
              </a:rPr>
              <a:t>B</a:t>
            </a:r>
            <a:r>
              <a:rPr sz="3600" spc="390" dirty="0">
                <a:solidFill>
                  <a:srgbClr val="006288"/>
                </a:solidFill>
                <a:latin typeface="Trebuchet MS"/>
                <a:cs typeface="Trebuchet MS"/>
              </a:rPr>
              <a:t>S</a:t>
            </a:r>
            <a:r>
              <a:rPr sz="3600" u="sng" spc="-185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3600" u="sng" spc="-425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3600" spc="-620" dirty="0">
                <a:solidFill>
                  <a:srgbClr val="006288"/>
                </a:solidFill>
                <a:latin typeface="Trebuchet MS"/>
                <a:cs typeface="Trebuchet MS"/>
              </a:rPr>
              <a:t> </a:t>
            </a:r>
            <a:r>
              <a:rPr sz="1400" spc="140" dirty="0">
                <a:solidFill>
                  <a:srgbClr val="006288"/>
                </a:solidFill>
                <a:latin typeface="Arial Unicode MS"/>
                <a:cs typeface="Arial Unicode MS"/>
              </a:rPr>
              <a:t>全面楼宇解决方</a:t>
            </a:r>
            <a:r>
              <a:rPr sz="1400" dirty="0">
                <a:solidFill>
                  <a:srgbClr val="006288"/>
                </a:solidFill>
                <a:latin typeface="Arial Unicode MS"/>
                <a:cs typeface="Arial Unicode MS"/>
              </a:rPr>
              <a:t>案</a:t>
            </a:r>
            <a:r>
              <a:rPr sz="1400" spc="-250" dirty="0">
                <a:solidFill>
                  <a:srgbClr val="006288"/>
                </a:solidFill>
                <a:latin typeface="Arial Unicode MS"/>
                <a:cs typeface="Arial Unicode MS"/>
              </a:rPr>
              <a:t> </a:t>
            </a:r>
            <a:endParaRPr sz="1400" dirty="0">
              <a:latin typeface="Arial Unicode MS"/>
              <a:cs typeface="Arial Unicode MS"/>
            </a:endParaRPr>
          </a:p>
        </p:txBody>
      </p:sp>
      <p:sp>
        <p:nvSpPr>
          <p:cNvPr id="48" name="object 8"/>
          <p:cNvSpPr/>
          <p:nvPr/>
        </p:nvSpPr>
        <p:spPr>
          <a:xfrm>
            <a:off x="702629" y="3594100"/>
            <a:ext cx="2500777" cy="11700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3"/>
          <p:cNvSpPr txBox="1"/>
          <p:nvPr/>
        </p:nvSpPr>
        <p:spPr>
          <a:xfrm>
            <a:off x="3577890" y="3380310"/>
            <a:ext cx="3157855" cy="1653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29700"/>
              </a:lnSpc>
            </a:pPr>
            <a:r>
              <a:rPr sz="900" spc="10" dirty="0">
                <a:solidFill>
                  <a:srgbClr val="58595B"/>
                </a:solidFill>
                <a:latin typeface="Arial Unicode MS"/>
                <a:cs typeface="Arial Unicode MS"/>
              </a:rPr>
              <a:t>随着经济发展，产品定制化，能源安全可靠性，用电舒适性体 验成为人们追求的目标，这些越来越高的要求给产品制造商， 能源供给方和基础设施建设者们带来巨大挑战。为了应对这一 </a:t>
            </a:r>
            <a:r>
              <a:rPr sz="900" spc="10" dirty="0" err="1">
                <a:solidFill>
                  <a:srgbClr val="58595B"/>
                </a:solidFill>
                <a:latin typeface="Arial Unicode MS"/>
                <a:cs typeface="Arial Unicode MS"/>
              </a:rPr>
              <a:t>挑战</a:t>
            </a:r>
            <a:r>
              <a:rPr sz="900" spc="10" dirty="0" smtClean="0">
                <a:solidFill>
                  <a:srgbClr val="58595B"/>
                </a:solidFill>
                <a:latin typeface="Arial Unicode MS"/>
                <a:cs typeface="Arial Unicode MS"/>
              </a:rPr>
              <a:t>，</a:t>
            </a:r>
            <a:r>
              <a:rPr lang="zh-CN" altLang="en-US" sz="900" spc="10" dirty="0" smtClean="0">
                <a:solidFill>
                  <a:srgbClr val="58595B"/>
                </a:solidFill>
                <a:latin typeface="Arial Unicode MS"/>
                <a:cs typeface="Arial Unicode MS"/>
              </a:rPr>
              <a:t>泰豪科技</a:t>
            </a:r>
            <a:r>
              <a:rPr sz="900" spc="10" dirty="0" err="1" smtClean="0">
                <a:solidFill>
                  <a:srgbClr val="58595B"/>
                </a:solidFill>
                <a:latin typeface="Arial Unicode MS"/>
                <a:cs typeface="Arial Unicode MS"/>
              </a:rPr>
              <a:t>结合在工厂</a:t>
            </a:r>
            <a:r>
              <a:rPr sz="900" spc="10" dirty="0" err="1">
                <a:solidFill>
                  <a:srgbClr val="58595B"/>
                </a:solidFill>
                <a:latin typeface="Arial Unicode MS"/>
                <a:cs typeface="Arial Unicode MS"/>
              </a:rPr>
              <a:t>、过程、楼宇自动化及软件和数据分</a:t>
            </a:r>
            <a:r>
              <a:rPr sz="900" spc="10" dirty="0">
                <a:solidFill>
                  <a:srgbClr val="58595B"/>
                </a:solidFill>
                <a:latin typeface="Arial Unicode MS"/>
                <a:cs typeface="Arial Unicode MS"/>
              </a:rPr>
              <a:t> 析方面卓越的专业知识与经验提出了全面的解决方案：</a:t>
            </a:r>
            <a:endParaRPr sz="900" dirty="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76200" marR="1729105">
              <a:lnSpc>
                <a:spcPct val="148200"/>
              </a:lnSpc>
            </a:pPr>
            <a:r>
              <a:rPr sz="900" spc="10" dirty="0" err="1">
                <a:solidFill>
                  <a:srgbClr val="58595B"/>
                </a:solidFill>
                <a:latin typeface="Arial Unicode MS"/>
                <a:cs typeface="Arial Unicode MS"/>
              </a:rPr>
              <a:t>全集成自动化（</a:t>
            </a:r>
            <a:r>
              <a:rPr sz="900" spc="-10" dirty="0" err="1">
                <a:solidFill>
                  <a:srgbClr val="58595B"/>
                </a:solidFill>
                <a:latin typeface="Trebuchet MS"/>
                <a:cs typeface="Trebuchet MS"/>
              </a:rPr>
              <a:t>TIA</a:t>
            </a:r>
            <a:r>
              <a:rPr sz="900" dirty="0" smtClean="0">
                <a:solidFill>
                  <a:srgbClr val="58595B"/>
                </a:solidFill>
                <a:latin typeface="Arial Unicode MS"/>
                <a:cs typeface="Arial Unicode MS"/>
              </a:rPr>
              <a:t>）</a:t>
            </a:r>
            <a:r>
              <a:rPr lang="en-US" sz="900" dirty="0" smtClean="0">
                <a:solidFill>
                  <a:srgbClr val="58595B"/>
                </a:solidFill>
                <a:latin typeface="Arial Unicode MS"/>
                <a:cs typeface="Arial Unicode MS"/>
              </a:rPr>
              <a:t>     </a:t>
            </a:r>
            <a:r>
              <a:rPr sz="900" dirty="0" smtClean="0">
                <a:solidFill>
                  <a:srgbClr val="58595B"/>
                </a:solidFill>
                <a:latin typeface="Arial Unicode MS"/>
                <a:cs typeface="Arial Unicode MS"/>
              </a:rPr>
              <a:t> </a:t>
            </a:r>
            <a:r>
              <a:rPr sz="900" spc="10" dirty="0">
                <a:solidFill>
                  <a:srgbClr val="58595B"/>
                </a:solidFill>
                <a:latin typeface="Arial Unicode MS"/>
                <a:cs typeface="Arial Unicode MS"/>
              </a:rPr>
              <a:t>全集成能源管理（</a:t>
            </a:r>
            <a:r>
              <a:rPr sz="900" spc="-35" dirty="0">
                <a:solidFill>
                  <a:srgbClr val="58595B"/>
                </a:solidFill>
                <a:latin typeface="Trebuchet MS"/>
                <a:cs typeface="Trebuchet MS"/>
              </a:rPr>
              <a:t>TIP</a:t>
            </a:r>
            <a:r>
              <a:rPr sz="900" dirty="0">
                <a:solidFill>
                  <a:srgbClr val="58595B"/>
                </a:solidFill>
                <a:latin typeface="Arial Unicode MS"/>
                <a:cs typeface="Arial Unicode MS"/>
              </a:rPr>
              <a:t>） </a:t>
            </a:r>
            <a:r>
              <a:rPr lang="en-US" sz="900" dirty="0" smtClean="0">
                <a:solidFill>
                  <a:srgbClr val="58595B"/>
                </a:solidFill>
                <a:latin typeface="Arial Unicode MS"/>
                <a:cs typeface="Arial Unicode MS"/>
              </a:rPr>
              <a:t> </a:t>
            </a:r>
            <a:r>
              <a:rPr sz="900" spc="10" dirty="0" err="1" smtClean="0">
                <a:solidFill>
                  <a:srgbClr val="58595B"/>
                </a:solidFill>
                <a:latin typeface="Arial Unicode MS"/>
                <a:cs typeface="Arial Unicode MS"/>
              </a:rPr>
              <a:t>全面楼宇解决方案</a:t>
            </a:r>
            <a:r>
              <a:rPr sz="900" spc="10" dirty="0" err="1">
                <a:solidFill>
                  <a:srgbClr val="58595B"/>
                </a:solidFill>
                <a:latin typeface="Arial Unicode MS"/>
                <a:cs typeface="Arial Unicode MS"/>
              </a:rPr>
              <a:t>（</a:t>
            </a:r>
            <a:r>
              <a:rPr sz="900" spc="-5" dirty="0" err="1">
                <a:solidFill>
                  <a:srgbClr val="58595B"/>
                </a:solidFill>
                <a:latin typeface="Trebuchet MS"/>
                <a:cs typeface="Trebuchet MS"/>
              </a:rPr>
              <a:t>TBS</a:t>
            </a:r>
            <a:r>
              <a:rPr sz="900" dirty="0">
                <a:solidFill>
                  <a:srgbClr val="58595B"/>
                </a:solidFill>
                <a:latin typeface="Arial Unicode MS"/>
                <a:cs typeface="Arial Unicode MS"/>
              </a:rPr>
              <a:t>）</a:t>
            </a:r>
            <a:endParaRPr sz="900" dirty="0">
              <a:latin typeface="Arial Unicode MS"/>
              <a:cs typeface="Arial Unicode M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3" y="5118100"/>
            <a:ext cx="6517379" cy="184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1" y="7175500"/>
            <a:ext cx="6517379" cy="2096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527300" y="490600"/>
            <a:ext cx="1630680" cy="2049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5800"/>
              </a:lnSpc>
            </a:pPr>
            <a:r>
              <a:rPr lang="zh-CN" altLang="en-US" sz="1100" spc="10" dirty="0" smtClean="0">
                <a:solidFill>
                  <a:srgbClr val="006288"/>
                </a:solidFill>
                <a:latin typeface="Arial Unicode MS"/>
                <a:cs typeface="Arial Unicode MS"/>
              </a:rPr>
              <a:t>智能供电解决方案</a:t>
            </a:r>
            <a:endParaRPr lang="zh-CN" altLang="en-US" sz="1100" dirty="0" smtClean="0">
              <a:latin typeface="Arial Unicode MS"/>
              <a:cs typeface="Arial Unicode MS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683469"/>
            <a:ext cx="2132330" cy="0"/>
          </a:xfrm>
          <a:custGeom>
            <a:avLst/>
            <a:gdLst/>
            <a:ahLst/>
            <a:cxnLst/>
            <a:rect l="l" t="t" r="r" b="b"/>
            <a:pathLst>
              <a:path w="2132330">
                <a:moveTo>
                  <a:pt x="0" y="0"/>
                </a:moveTo>
                <a:lnTo>
                  <a:pt x="2131923" y="0"/>
                </a:lnTo>
              </a:path>
            </a:pathLst>
          </a:custGeom>
          <a:ln w="13144">
            <a:solidFill>
              <a:srgbClr val="0062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45464" y="9693980"/>
            <a:ext cx="67754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94005" algn="l"/>
              </a:tabLst>
            </a:pPr>
            <a:r>
              <a:rPr lang="en-US" sz="900" spc="55" dirty="0">
                <a:solidFill>
                  <a:srgbClr val="006288"/>
                </a:solidFill>
                <a:latin typeface="Calibri"/>
                <a:cs typeface="Calibri"/>
              </a:rPr>
              <a:t>2</a:t>
            </a:r>
            <a:r>
              <a:rPr sz="900" spc="55" dirty="0">
                <a:solidFill>
                  <a:srgbClr val="006288"/>
                </a:solidFill>
                <a:latin typeface="Calibri"/>
                <a:cs typeface="Calibri"/>
              </a:rPr>
              <a:t>	</a:t>
            </a:r>
            <a:endParaRPr sz="1125" baseline="3703" dirty="0">
              <a:latin typeface="Trebuchet MS"/>
              <a:cs typeface="Trebuchet MS"/>
            </a:endParaRPr>
          </a:p>
        </p:txBody>
      </p:sp>
      <p:pic>
        <p:nvPicPr>
          <p:cNvPr id="23" name="图片 22" descr="泰豪江体与英文组合标(小)副本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850" y="193504"/>
            <a:ext cx="1962773" cy="48996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object 7"/>
          <p:cNvSpPr txBox="1"/>
          <p:nvPr/>
        </p:nvSpPr>
        <p:spPr>
          <a:xfrm>
            <a:off x="601935" y="927099"/>
            <a:ext cx="928459" cy="27699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pc="10" dirty="0">
                <a:solidFill>
                  <a:srgbClr val="006288"/>
                </a:solidFill>
                <a:latin typeface="Arial Unicode MS"/>
                <a:cs typeface="Arial Unicode MS"/>
              </a:rPr>
              <a:t>产品简介</a:t>
            </a:r>
            <a:endParaRPr spc="10" dirty="0">
              <a:solidFill>
                <a:srgbClr val="006288"/>
              </a:solidFill>
              <a:latin typeface="Arial Unicode MS"/>
              <a:cs typeface="Arial Unicode MS"/>
            </a:endParaRPr>
          </a:p>
        </p:txBody>
      </p:sp>
      <p:sp>
        <p:nvSpPr>
          <p:cNvPr id="25" name="object 5"/>
          <p:cNvSpPr txBox="1"/>
          <p:nvPr/>
        </p:nvSpPr>
        <p:spPr>
          <a:xfrm>
            <a:off x="730250" y="1204098"/>
            <a:ext cx="6013414" cy="1615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50000"/>
              </a:lnSpc>
            </a:pPr>
            <a:r>
              <a:rPr lang="zh-CN" altLang="en-US" sz="1400" spc="10" dirty="0" smtClean="0">
                <a:solidFill>
                  <a:srgbClr val="006288"/>
                </a:solidFill>
                <a:latin typeface="+mn-ea"/>
                <a:cs typeface="Arial Unicode MS"/>
              </a:rPr>
              <a:t>数字化、集成化的低压</a:t>
            </a:r>
            <a:r>
              <a:rPr lang="zh-CN" altLang="en-US" sz="1400" spc="10" dirty="0">
                <a:solidFill>
                  <a:srgbClr val="006288"/>
                </a:solidFill>
                <a:latin typeface="+mn-ea"/>
                <a:cs typeface="Arial Unicode MS"/>
              </a:rPr>
              <a:t>电力模块融合了从进线到负载馈线端的全功率链路，为大型数据中心提供</a:t>
            </a:r>
            <a:r>
              <a:rPr lang="en-US" altLang="zh-CN" sz="1400" spc="10" dirty="0">
                <a:solidFill>
                  <a:srgbClr val="006288"/>
                </a:solidFill>
                <a:latin typeface="+mn-ea"/>
                <a:cs typeface="Arial Unicode MS"/>
              </a:rPr>
              <a:t>MW</a:t>
            </a:r>
            <a:r>
              <a:rPr lang="zh-CN" altLang="en-US" sz="1400" spc="10" dirty="0">
                <a:solidFill>
                  <a:srgbClr val="006288"/>
                </a:solidFill>
                <a:latin typeface="+mn-ea"/>
                <a:cs typeface="Arial Unicode MS"/>
              </a:rPr>
              <a:t>级的供、配、备电一体化解决方案。通过一体化设计、高密部件集成，减少电力系统占地；通过预制化、去工程化，降低交付复杂度，缩短部署工期，实现全链可视管理和预测性维护，保障系统运行安全。电力模块是大型数据中心供配电系统的首选方案。</a:t>
            </a:r>
          </a:p>
        </p:txBody>
      </p:sp>
      <p:sp>
        <p:nvSpPr>
          <p:cNvPr id="26" name="object 7"/>
          <p:cNvSpPr txBox="1"/>
          <p:nvPr/>
        </p:nvSpPr>
        <p:spPr>
          <a:xfrm>
            <a:off x="601935" y="3060700"/>
            <a:ext cx="928459" cy="27699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pc="10" dirty="0">
                <a:solidFill>
                  <a:srgbClr val="006288"/>
                </a:solidFill>
                <a:latin typeface="Arial Unicode MS"/>
                <a:cs typeface="Arial Unicode MS"/>
              </a:rPr>
              <a:t>应用场景</a:t>
            </a:r>
            <a:endParaRPr spc="10" dirty="0">
              <a:solidFill>
                <a:srgbClr val="006288"/>
              </a:solidFill>
              <a:latin typeface="Arial Unicode MS"/>
              <a:cs typeface="Arial Unicode MS"/>
            </a:endParaRPr>
          </a:p>
        </p:txBody>
      </p:sp>
      <p:sp>
        <p:nvSpPr>
          <p:cNvPr id="27" name="object 5"/>
          <p:cNvSpPr txBox="1"/>
          <p:nvPr/>
        </p:nvSpPr>
        <p:spPr>
          <a:xfrm>
            <a:off x="736600" y="3322598"/>
            <a:ext cx="6013414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50000"/>
              </a:lnSpc>
            </a:pPr>
            <a:r>
              <a:rPr lang="zh-CN" altLang="en-US" sz="1400" spc="10" dirty="0">
                <a:solidFill>
                  <a:srgbClr val="006288"/>
                </a:solidFill>
                <a:latin typeface="+mn-ea"/>
                <a:cs typeface="Arial Unicode MS"/>
              </a:rPr>
              <a:t>在工业、</a:t>
            </a:r>
            <a:r>
              <a:rPr lang="zh-CN" altLang="en-US" sz="1400" spc="10" dirty="0" smtClean="0">
                <a:solidFill>
                  <a:srgbClr val="006288"/>
                </a:solidFill>
                <a:latin typeface="+mn-ea"/>
                <a:cs typeface="Arial Unicode MS"/>
              </a:rPr>
              <a:t>楼宇，数据中心以及</a:t>
            </a:r>
            <a:r>
              <a:rPr lang="zh-CN" altLang="en-US" sz="1400" spc="10" dirty="0">
                <a:solidFill>
                  <a:srgbClr val="006288"/>
                </a:solidFill>
                <a:latin typeface="+mn-ea"/>
                <a:cs typeface="Arial Unicode MS"/>
              </a:rPr>
              <a:t>基础设施中的供配电系统</a:t>
            </a:r>
            <a:r>
              <a:rPr lang="zh-CN" altLang="en-US" sz="1400" spc="10" dirty="0" smtClean="0">
                <a:solidFill>
                  <a:srgbClr val="006288"/>
                </a:solidFill>
                <a:latin typeface="+mn-ea"/>
                <a:cs typeface="Arial Unicode MS"/>
              </a:rPr>
              <a:t>。</a:t>
            </a:r>
            <a:endParaRPr lang="en-US" altLang="zh-CN" sz="1400" spc="10" dirty="0" smtClean="0">
              <a:solidFill>
                <a:srgbClr val="006288"/>
              </a:solidFill>
              <a:latin typeface="+mn-ea"/>
              <a:cs typeface="Arial Unicode MS"/>
            </a:endParaRPr>
          </a:p>
          <a:p>
            <a:pPr marR="5080">
              <a:lnSpc>
                <a:spcPct val="150000"/>
              </a:lnSpc>
            </a:pPr>
            <a:endParaRPr lang="en-US" altLang="zh-CN" sz="1400" spc="10" dirty="0">
              <a:solidFill>
                <a:srgbClr val="006288"/>
              </a:solidFill>
              <a:latin typeface="+mn-ea"/>
              <a:cs typeface="Arial Unicode MS"/>
            </a:endParaRPr>
          </a:p>
          <a:p>
            <a:pPr marR="5080">
              <a:lnSpc>
                <a:spcPct val="150000"/>
              </a:lnSpc>
            </a:pPr>
            <a:endParaRPr lang="en-US" altLang="zh-CN" sz="1400" spc="10" dirty="0" smtClean="0">
              <a:solidFill>
                <a:srgbClr val="006288"/>
              </a:solidFill>
              <a:latin typeface="+mn-ea"/>
              <a:cs typeface="Arial Unicode MS"/>
            </a:endParaRPr>
          </a:p>
          <a:p>
            <a:pPr marR="5080">
              <a:lnSpc>
                <a:spcPct val="150000"/>
              </a:lnSpc>
            </a:pPr>
            <a:endParaRPr lang="en-US" altLang="zh-CN" sz="1400" spc="10" dirty="0">
              <a:solidFill>
                <a:srgbClr val="006288"/>
              </a:solidFill>
              <a:latin typeface="+mn-ea"/>
              <a:cs typeface="Arial Unicode MS"/>
            </a:endParaRPr>
          </a:p>
          <a:p>
            <a:pPr marR="5080">
              <a:lnSpc>
                <a:spcPct val="150000"/>
              </a:lnSpc>
            </a:pPr>
            <a:endParaRPr lang="en-US" altLang="zh-CN" sz="1400" spc="10" dirty="0" smtClean="0">
              <a:solidFill>
                <a:srgbClr val="006288"/>
              </a:solidFill>
              <a:latin typeface="+mn-ea"/>
              <a:cs typeface="Arial Unicode MS"/>
            </a:endParaRPr>
          </a:p>
          <a:p>
            <a:pPr marR="5080">
              <a:lnSpc>
                <a:spcPct val="150000"/>
              </a:lnSpc>
            </a:pPr>
            <a:endParaRPr lang="en-US" altLang="zh-CN" sz="1400" spc="10" dirty="0">
              <a:solidFill>
                <a:srgbClr val="006288"/>
              </a:solidFill>
              <a:latin typeface="+mn-ea"/>
              <a:cs typeface="Arial Unicode MS"/>
            </a:endParaRPr>
          </a:p>
          <a:p>
            <a:pPr marR="5080">
              <a:lnSpc>
                <a:spcPct val="150000"/>
              </a:lnSpc>
            </a:pPr>
            <a:endParaRPr lang="en-US" altLang="zh-CN" sz="1400" spc="10" dirty="0" smtClean="0">
              <a:solidFill>
                <a:srgbClr val="006288"/>
              </a:solidFill>
              <a:latin typeface="+mn-ea"/>
              <a:cs typeface="Arial Unicode MS"/>
            </a:endParaRPr>
          </a:p>
          <a:p>
            <a:pPr marR="5080">
              <a:lnSpc>
                <a:spcPct val="150000"/>
              </a:lnSpc>
            </a:pPr>
            <a:endParaRPr lang="zh-CN" altLang="en-US" sz="1400" spc="10" dirty="0">
              <a:solidFill>
                <a:srgbClr val="006288"/>
              </a:solidFill>
              <a:latin typeface="+mn-ea"/>
              <a:cs typeface="Arial Unicode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4450" y="1003300"/>
            <a:ext cx="7391400" cy="8817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lnSpc>
                <a:spcPct val="150000"/>
              </a:lnSpc>
            </a:pPr>
            <a:r>
              <a:rPr lang="zh-CN" altLang="en-US" spc="10" dirty="0">
                <a:solidFill>
                  <a:srgbClr val="006288"/>
                </a:solidFill>
                <a:latin typeface="+mn-ea"/>
                <a:cs typeface="Arial Unicode MS"/>
              </a:rPr>
              <a:t>参照标准</a:t>
            </a:r>
            <a:endParaRPr lang="en-US" altLang="zh-CN" spc="10" dirty="0">
              <a:solidFill>
                <a:srgbClr val="006288"/>
              </a:solidFill>
              <a:latin typeface="+mn-ea"/>
              <a:cs typeface="Arial Unicode MS"/>
            </a:endParaRPr>
          </a:p>
          <a:p>
            <a:r>
              <a:rPr lang="zh-CN" altLang="zh-CN" sz="1200" dirty="0"/>
              <a:t>产品除满足技术规格书中提出的特别要求外，其所有设计、制造、试验及材料应符合下列机构、学会、协会和其他组织的标准和规程的有关规定，或经买方同意与之相当的标准和规程。本产品需满足相关标准和规范如下（相关标准和规范包括但不仅限于下述规范或</a:t>
            </a:r>
            <a:r>
              <a:rPr lang="zh-CN" altLang="zh-CN" sz="1200" dirty="0" smtClean="0"/>
              <a:t>标准）</a:t>
            </a:r>
            <a:r>
              <a:rPr lang="zh-CN" altLang="zh-CN" sz="1200" i="1" dirty="0" smtClean="0"/>
              <a:t>。</a:t>
            </a:r>
            <a:endParaRPr lang="zh-CN" altLang="zh-CN" sz="1200" dirty="0"/>
          </a:p>
          <a:p>
            <a:r>
              <a:rPr lang="en-US" altLang="zh-CN" sz="1200" dirty="0"/>
              <a:t>GB </a:t>
            </a:r>
            <a:r>
              <a:rPr lang="en-US" altLang="zh-CN" sz="1200" dirty="0" smtClean="0"/>
              <a:t>7251.1-2013     </a:t>
            </a:r>
            <a:r>
              <a:rPr lang="zh-CN" altLang="zh-CN" sz="1200" dirty="0" smtClean="0"/>
              <a:t>低压</a:t>
            </a:r>
            <a:r>
              <a:rPr lang="zh-CN" altLang="zh-CN" sz="1200" dirty="0"/>
              <a:t>成套开关设备和控制设备 第</a:t>
            </a:r>
            <a:r>
              <a:rPr lang="en-US" altLang="zh-CN" sz="1200" dirty="0"/>
              <a:t>1</a:t>
            </a:r>
            <a:r>
              <a:rPr lang="zh-CN" altLang="zh-CN" sz="1200" dirty="0"/>
              <a:t>部分</a:t>
            </a:r>
            <a:r>
              <a:rPr lang="en-US" altLang="zh-CN" sz="1200" dirty="0"/>
              <a:t>:</a:t>
            </a:r>
            <a:r>
              <a:rPr lang="zh-CN" altLang="zh-CN" sz="1200" dirty="0"/>
              <a:t>总则</a:t>
            </a:r>
          </a:p>
          <a:p>
            <a:r>
              <a:rPr lang="en-US" altLang="zh-CN" sz="1200" dirty="0"/>
              <a:t>GB 7251.12-2013 </a:t>
            </a:r>
            <a:r>
              <a:rPr lang="en-US" altLang="zh-CN" sz="1200" dirty="0" smtClean="0"/>
              <a:t>  </a:t>
            </a:r>
            <a:r>
              <a:rPr lang="zh-CN" altLang="zh-CN" sz="1200" dirty="0" smtClean="0"/>
              <a:t>低压</a:t>
            </a:r>
            <a:r>
              <a:rPr lang="zh-CN" altLang="zh-CN" sz="1200" dirty="0"/>
              <a:t>成套开关设备和控制装置第</a:t>
            </a:r>
            <a:r>
              <a:rPr lang="en-US" altLang="zh-CN" sz="1200" dirty="0"/>
              <a:t>2</a:t>
            </a:r>
            <a:r>
              <a:rPr lang="zh-CN" altLang="zh-CN" sz="1200" dirty="0"/>
              <a:t>部分：成套电力开关和控制设备</a:t>
            </a:r>
          </a:p>
          <a:p>
            <a:r>
              <a:rPr lang="en-US" altLang="zh-CN" sz="1200" dirty="0"/>
              <a:t>GB/T 4026-2019    </a:t>
            </a:r>
            <a:r>
              <a:rPr lang="zh-CN" altLang="zh-CN" sz="1200" dirty="0" smtClean="0"/>
              <a:t>人机界面</a:t>
            </a:r>
            <a:r>
              <a:rPr lang="zh-CN" altLang="zh-CN" sz="1200" dirty="0"/>
              <a:t>标志标识的基本和安全规则 设备端子、导体终端和导体的标识</a:t>
            </a:r>
          </a:p>
          <a:p>
            <a:r>
              <a:rPr lang="en-US" altLang="zh-CN" sz="1200" dirty="0"/>
              <a:t>GB/T 4208-2017     </a:t>
            </a:r>
            <a:r>
              <a:rPr lang="zh-CN" altLang="zh-CN" sz="1200" dirty="0" smtClean="0"/>
              <a:t>外壳</a:t>
            </a:r>
            <a:r>
              <a:rPr lang="zh-CN" altLang="zh-CN" sz="1200" dirty="0"/>
              <a:t>防护等级（</a:t>
            </a:r>
            <a:r>
              <a:rPr lang="en-US" altLang="zh-CN" sz="1200" dirty="0"/>
              <a:t>IP</a:t>
            </a:r>
            <a:r>
              <a:rPr lang="zh-CN" altLang="zh-CN" sz="1200" dirty="0"/>
              <a:t>代码）</a:t>
            </a:r>
          </a:p>
          <a:p>
            <a:r>
              <a:rPr lang="en-US" altLang="zh-CN" sz="1200" dirty="0"/>
              <a:t>GB 50303-2015       </a:t>
            </a:r>
            <a:r>
              <a:rPr lang="zh-CN" altLang="zh-CN" sz="1200" dirty="0"/>
              <a:t>建筑电气工程施工质量验收规范</a:t>
            </a:r>
          </a:p>
          <a:p>
            <a:r>
              <a:rPr lang="en-US" altLang="zh-CN" sz="1200" dirty="0"/>
              <a:t>GB 50171-2012       </a:t>
            </a:r>
            <a:r>
              <a:rPr lang="zh-CN" altLang="zh-CN" sz="1200" dirty="0"/>
              <a:t>建筑电气安装工程盘、柜及二次回路接线施工及验收规范</a:t>
            </a:r>
          </a:p>
          <a:p>
            <a:r>
              <a:rPr lang="en-US" altLang="zh-CN" sz="1200" dirty="0"/>
              <a:t>GB 50150-2016       </a:t>
            </a:r>
            <a:r>
              <a:rPr lang="zh-CN" altLang="zh-CN" sz="1200" dirty="0"/>
              <a:t>电气装置安装工程电气设备交接试验标准</a:t>
            </a:r>
          </a:p>
          <a:p>
            <a:r>
              <a:rPr lang="en-US" altLang="zh-CN" sz="1200" dirty="0"/>
              <a:t>GB/T 191-2008       </a:t>
            </a:r>
            <a:r>
              <a:rPr lang="zh-CN" altLang="zh-CN" sz="1200" dirty="0"/>
              <a:t>包装储运图示标志</a:t>
            </a:r>
          </a:p>
          <a:p>
            <a:r>
              <a:rPr lang="en-US" altLang="zh-CN" sz="1200" dirty="0"/>
              <a:t>GB </a:t>
            </a:r>
            <a:r>
              <a:rPr lang="en-US" altLang="zh-CN" sz="1200" dirty="0" smtClean="0"/>
              <a:t>14285-2006      </a:t>
            </a:r>
            <a:r>
              <a:rPr lang="zh-CN" altLang="zh-CN" sz="1200" dirty="0" smtClean="0"/>
              <a:t>继电保护</a:t>
            </a:r>
            <a:r>
              <a:rPr lang="zh-CN" altLang="zh-CN" sz="1200" dirty="0"/>
              <a:t>和安全自动装置技术规范</a:t>
            </a:r>
          </a:p>
          <a:p>
            <a:r>
              <a:rPr lang="en-US" altLang="zh-CN" sz="1200" dirty="0"/>
              <a:t>GB/T 17886.1-1999  </a:t>
            </a:r>
            <a:r>
              <a:rPr lang="zh-CN" altLang="zh-CN" sz="1200" dirty="0" smtClean="0"/>
              <a:t>标称电压</a:t>
            </a:r>
            <a:r>
              <a:rPr lang="en-US" altLang="zh-CN" sz="1200" dirty="0"/>
              <a:t>1kV</a:t>
            </a:r>
            <a:r>
              <a:rPr lang="zh-CN" altLang="zh-CN" sz="1200" dirty="0"/>
              <a:t>及以下交流电力系统用非自愈式并联电容器 第</a:t>
            </a:r>
            <a:r>
              <a:rPr lang="en-US" altLang="zh-CN" sz="1200" dirty="0"/>
              <a:t>1</a:t>
            </a:r>
            <a:r>
              <a:rPr lang="zh-CN" altLang="zh-CN" sz="1200" dirty="0"/>
              <a:t>部分：总则</a:t>
            </a:r>
            <a:r>
              <a:rPr lang="en-US" altLang="zh-CN" sz="1200" dirty="0"/>
              <a:t> -- </a:t>
            </a:r>
            <a:r>
              <a:rPr lang="zh-CN" altLang="zh-CN" sz="1200" dirty="0"/>
              <a:t>性能、试验</a:t>
            </a:r>
          </a:p>
          <a:p>
            <a:r>
              <a:rPr lang="en-US" altLang="zh-CN" sz="1200" dirty="0" smtClean="0"/>
              <a:t>                                  </a:t>
            </a:r>
            <a:r>
              <a:rPr lang="zh-CN" altLang="zh-CN" sz="1200" dirty="0" smtClean="0"/>
              <a:t>和</a:t>
            </a:r>
            <a:r>
              <a:rPr lang="zh-CN" altLang="zh-CN" sz="1200" dirty="0"/>
              <a:t>定额</a:t>
            </a:r>
            <a:r>
              <a:rPr lang="en-US" altLang="zh-CN" sz="1200" dirty="0"/>
              <a:t> -- </a:t>
            </a:r>
            <a:r>
              <a:rPr lang="zh-CN" altLang="zh-CN" sz="1200" dirty="0"/>
              <a:t>安全要求 安装和运行导则</a:t>
            </a:r>
          </a:p>
          <a:p>
            <a:r>
              <a:rPr lang="en-US" altLang="zh-CN" sz="1200" dirty="0"/>
              <a:t>GB 20840.2-2014     </a:t>
            </a:r>
            <a:r>
              <a:rPr lang="zh-CN" altLang="zh-CN" sz="1200" dirty="0"/>
              <a:t>互感器 第</a:t>
            </a:r>
            <a:r>
              <a:rPr lang="en-US" altLang="zh-CN" sz="1200" dirty="0"/>
              <a:t>2</a:t>
            </a:r>
            <a:r>
              <a:rPr lang="zh-CN" altLang="zh-CN" sz="1200" dirty="0"/>
              <a:t>部分：电流互感器的补充技术要求</a:t>
            </a:r>
          </a:p>
          <a:p>
            <a:r>
              <a:rPr lang="en-US" altLang="zh-CN" sz="1200" dirty="0"/>
              <a:t>GB 20840.3-2013     </a:t>
            </a:r>
            <a:r>
              <a:rPr lang="zh-CN" altLang="zh-CN" sz="1200" dirty="0"/>
              <a:t>互感器 第</a:t>
            </a:r>
            <a:r>
              <a:rPr lang="en-US" altLang="zh-CN" sz="1200" dirty="0"/>
              <a:t>3</a:t>
            </a:r>
            <a:r>
              <a:rPr lang="zh-CN" altLang="zh-CN" sz="1200" dirty="0"/>
              <a:t>部分：电磁式电压互感器的补充技术要求</a:t>
            </a:r>
          </a:p>
          <a:p>
            <a:r>
              <a:rPr lang="en-US" altLang="zh-CN" sz="1200" dirty="0"/>
              <a:t>GB/T 16935.1-2008  </a:t>
            </a:r>
            <a:r>
              <a:rPr lang="zh-CN" altLang="zh-CN" sz="1200" dirty="0" smtClean="0"/>
              <a:t>低压</a:t>
            </a:r>
            <a:r>
              <a:rPr lang="zh-CN" altLang="zh-CN" sz="1200" dirty="0"/>
              <a:t>系统内设备的绝缘配合</a:t>
            </a:r>
          </a:p>
          <a:p>
            <a:r>
              <a:rPr lang="en-US" altLang="zh-CN" sz="1200" dirty="0"/>
              <a:t>GB/T 10233-2016     </a:t>
            </a:r>
            <a:r>
              <a:rPr lang="zh-CN" altLang="zh-CN" sz="1200" dirty="0"/>
              <a:t>低压成套开关设备和电控设备基本试验方法</a:t>
            </a:r>
          </a:p>
          <a:p>
            <a:r>
              <a:rPr lang="en-US" altLang="zh-CN" sz="1200" dirty="0"/>
              <a:t>GB/T 14048.1-2012  </a:t>
            </a:r>
            <a:r>
              <a:rPr lang="zh-CN" altLang="zh-CN" sz="1200" dirty="0" smtClean="0"/>
              <a:t>低压</a:t>
            </a:r>
            <a:r>
              <a:rPr lang="zh-CN" altLang="zh-CN" sz="1200" dirty="0"/>
              <a:t>系统内设备的绝缘配合 第</a:t>
            </a:r>
            <a:r>
              <a:rPr lang="en-US" altLang="zh-CN" sz="1200" dirty="0"/>
              <a:t>1</a:t>
            </a:r>
            <a:r>
              <a:rPr lang="zh-CN" altLang="zh-CN" sz="1200" dirty="0"/>
              <a:t>部分：原理、要求和试验</a:t>
            </a:r>
          </a:p>
          <a:p>
            <a:r>
              <a:rPr lang="en-US" altLang="zh-CN" sz="1200" dirty="0"/>
              <a:t>GB 50168-2018      </a:t>
            </a:r>
            <a:r>
              <a:rPr lang="en-US" altLang="zh-CN" sz="1200" b="1" dirty="0"/>
              <a:t> </a:t>
            </a:r>
            <a:r>
              <a:rPr lang="zh-CN" altLang="zh-CN" sz="1200" dirty="0"/>
              <a:t>电气装置安装工程 电缆线路施工及验收标准</a:t>
            </a:r>
          </a:p>
          <a:p>
            <a:r>
              <a:rPr lang="en-US" altLang="zh-CN" sz="1200" dirty="0"/>
              <a:t>IEC 61439-1         </a:t>
            </a:r>
            <a:r>
              <a:rPr lang="zh-CN" altLang="zh-CN" sz="1200" dirty="0"/>
              <a:t>低压开关设备和控制设备</a:t>
            </a:r>
            <a:r>
              <a:rPr lang="en-US" altLang="zh-CN" sz="1200" dirty="0"/>
              <a:t>.</a:t>
            </a:r>
            <a:r>
              <a:rPr lang="zh-CN" altLang="zh-CN" sz="1200" dirty="0"/>
              <a:t>第</a:t>
            </a:r>
            <a:r>
              <a:rPr lang="en-US" altLang="zh-CN" sz="1200" dirty="0"/>
              <a:t>1</a:t>
            </a:r>
            <a:r>
              <a:rPr lang="zh-CN" altLang="zh-CN" sz="1200" dirty="0"/>
              <a:t>部分</a:t>
            </a:r>
            <a:r>
              <a:rPr lang="en-US" altLang="zh-CN" sz="1200" dirty="0"/>
              <a:t>:</a:t>
            </a:r>
            <a:r>
              <a:rPr lang="zh-CN" altLang="zh-CN" sz="1200" dirty="0"/>
              <a:t>总则</a:t>
            </a:r>
          </a:p>
          <a:p>
            <a:r>
              <a:rPr lang="en-US" altLang="zh-CN" sz="1200" dirty="0"/>
              <a:t>IEC 61439-2         </a:t>
            </a:r>
            <a:r>
              <a:rPr lang="zh-CN" altLang="zh-CN" sz="1200" dirty="0"/>
              <a:t>低压开关设备和控制设备</a:t>
            </a:r>
            <a:r>
              <a:rPr lang="en-US" altLang="zh-CN" sz="1200" dirty="0"/>
              <a:t>.</a:t>
            </a:r>
            <a:r>
              <a:rPr lang="zh-CN" altLang="zh-CN" sz="1200" dirty="0"/>
              <a:t>第</a:t>
            </a:r>
            <a:r>
              <a:rPr lang="en-US" altLang="zh-CN" sz="1200" dirty="0"/>
              <a:t>2</a:t>
            </a:r>
            <a:r>
              <a:rPr lang="zh-CN" altLang="zh-CN" sz="1200" dirty="0"/>
              <a:t>部分</a:t>
            </a:r>
            <a:r>
              <a:rPr lang="en-US" altLang="zh-CN" sz="1200" dirty="0"/>
              <a:t>: </a:t>
            </a:r>
            <a:r>
              <a:rPr lang="zh-CN" altLang="zh-CN" sz="1200" dirty="0"/>
              <a:t>电力开关设备和控制设备组件</a:t>
            </a:r>
          </a:p>
          <a:p>
            <a:r>
              <a:rPr lang="en-US" altLang="zh-CN" sz="1200" dirty="0"/>
              <a:t>IEC 60947-1         </a:t>
            </a:r>
            <a:r>
              <a:rPr lang="zh-CN" altLang="zh-CN" sz="1200" dirty="0"/>
              <a:t>低压开关设备和控制设备－总则</a:t>
            </a:r>
          </a:p>
          <a:p>
            <a:r>
              <a:rPr lang="en-US" altLang="zh-CN" sz="1200" dirty="0"/>
              <a:t>IEC 60947-2         </a:t>
            </a:r>
            <a:r>
              <a:rPr lang="zh-CN" altLang="zh-CN" sz="1200" dirty="0"/>
              <a:t>低压开关设备和控制设备－断路器</a:t>
            </a:r>
          </a:p>
          <a:p>
            <a:r>
              <a:rPr lang="en-US" altLang="zh-CN" sz="1200" dirty="0"/>
              <a:t>IEC 60947-3         </a:t>
            </a:r>
            <a:r>
              <a:rPr lang="zh-CN" altLang="zh-CN" sz="1200" dirty="0"/>
              <a:t>低压开关设备和控制设备－开关、隔离器、隔离开关和开关熔断器</a:t>
            </a:r>
          </a:p>
          <a:p>
            <a:r>
              <a:rPr lang="en-US" altLang="zh-CN" sz="1200" dirty="0"/>
              <a:t>IEC 60947-4-1       </a:t>
            </a:r>
            <a:r>
              <a:rPr lang="zh-CN" altLang="zh-CN" sz="1200" dirty="0"/>
              <a:t>低压开关设备和控制设备－接触器和电动机起动器</a:t>
            </a:r>
          </a:p>
          <a:p>
            <a:r>
              <a:rPr lang="en-US" altLang="zh-CN" sz="1200" dirty="0"/>
              <a:t>IEC 60947-6-1       </a:t>
            </a:r>
            <a:r>
              <a:rPr lang="zh-CN" altLang="zh-CN" sz="1200" dirty="0"/>
              <a:t>低压开关设备和控制设备－多功能设备－自动转换开关设备</a:t>
            </a:r>
          </a:p>
          <a:p>
            <a:r>
              <a:rPr lang="en-US" altLang="zh-CN" sz="1200" dirty="0"/>
              <a:t>IEC 61000           </a:t>
            </a:r>
            <a:r>
              <a:rPr lang="zh-CN" altLang="zh-CN" sz="1200" dirty="0"/>
              <a:t>电磁兼容（</a:t>
            </a:r>
            <a:r>
              <a:rPr lang="en-US" altLang="zh-CN" sz="1200" dirty="0"/>
              <a:t>EMC</a:t>
            </a:r>
            <a:r>
              <a:rPr lang="zh-CN" altLang="zh-CN" sz="1200" dirty="0"/>
              <a:t>）系列标准</a:t>
            </a:r>
          </a:p>
          <a:p>
            <a:r>
              <a:rPr lang="en-US" altLang="zh-CN" sz="1200" dirty="0"/>
              <a:t>IEC 61557-1         </a:t>
            </a:r>
            <a:r>
              <a:rPr lang="zh-CN" altLang="zh-CN" sz="1200" dirty="0"/>
              <a:t>交流</a:t>
            </a:r>
            <a:r>
              <a:rPr lang="en-US" altLang="zh-CN" sz="1200" dirty="0"/>
              <a:t>1000V</a:t>
            </a:r>
            <a:r>
              <a:rPr lang="zh-CN" altLang="zh-CN" sz="1200" dirty="0"/>
              <a:t>和直流</a:t>
            </a:r>
            <a:r>
              <a:rPr lang="en-US" altLang="zh-CN" sz="1200" dirty="0"/>
              <a:t>1500V</a:t>
            </a:r>
            <a:r>
              <a:rPr lang="zh-CN" altLang="zh-CN" sz="1200" dirty="0"/>
              <a:t>及以下低压配电系统的电气安全－保护措施的试验、测量和监视</a:t>
            </a:r>
            <a:r>
              <a:rPr lang="zh-CN" altLang="zh-CN" sz="1200" dirty="0" smtClean="0"/>
              <a:t>设备</a:t>
            </a:r>
            <a:r>
              <a:rPr lang="en-US" altLang="zh-CN" sz="1200" dirty="0" smtClean="0"/>
              <a:t>       </a:t>
            </a:r>
          </a:p>
          <a:p>
            <a:r>
              <a:rPr lang="en-US" altLang="zh-CN" sz="1200" dirty="0"/>
              <a:t> </a:t>
            </a:r>
            <a:r>
              <a:rPr lang="en-US" altLang="zh-CN" sz="1200" dirty="0" smtClean="0"/>
              <a:t>                           </a:t>
            </a:r>
            <a:r>
              <a:rPr lang="zh-CN" altLang="zh-CN" sz="1200" dirty="0" smtClean="0"/>
              <a:t>－</a:t>
            </a:r>
            <a:r>
              <a:rPr lang="zh-CN" altLang="zh-CN" sz="1200" dirty="0"/>
              <a:t>总的要求</a:t>
            </a:r>
          </a:p>
          <a:p>
            <a:r>
              <a:rPr lang="en-US" altLang="zh-CN" sz="1200" dirty="0"/>
              <a:t>IEC 61557-8         </a:t>
            </a:r>
            <a:r>
              <a:rPr lang="zh-CN" altLang="zh-CN" sz="1200" dirty="0"/>
              <a:t>交流</a:t>
            </a:r>
            <a:r>
              <a:rPr lang="en-US" altLang="zh-CN" sz="1200" dirty="0"/>
              <a:t>1000V</a:t>
            </a:r>
            <a:r>
              <a:rPr lang="zh-CN" altLang="zh-CN" sz="1200" dirty="0"/>
              <a:t>和直流</a:t>
            </a:r>
            <a:r>
              <a:rPr lang="en-US" altLang="zh-CN" sz="1200" dirty="0"/>
              <a:t>1500V</a:t>
            </a:r>
            <a:r>
              <a:rPr lang="zh-CN" altLang="zh-CN" sz="1200" dirty="0"/>
              <a:t>及以下低压配电系统的电气安全－保护措施的试验、测量和监视设备</a:t>
            </a:r>
          </a:p>
          <a:p>
            <a:r>
              <a:rPr lang="en-US" altLang="zh-CN" sz="1200" dirty="0"/>
              <a:t>IEC 61557-9         </a:t>
            </a:r>
            <a:r>
              <a:rPr lang="zh-CN" altLang="zh-CN" sz="1200" dirty="0"/>
              <a:t>交流</a:t>
            </a:r>
            <a:r>
              <a:rPr lang="en-US" altLang="zh-CN" sz="1200" dirty="0"/>
              <a:t>1000V</a:t>
            </a:r>
            <a:r>
              <a:rPr lang="zh-CN" altLang="zh-CN" sz="1200" dirty="0"/>
              <a:t>和直流</a:t>
            </a:r>
            <a:r>
              <a:rPr lang="en-US" altLang="zh-CN" sz="1200" dirty="0"/>
              <a:t>1500V</a:t>
            </a:r>
            <a:r>
              <a:rPr lang="zh-CN" altLang="zh-CN" sz="1200" dirty="0"/>
              <a:t>及以下低压配电系统的电气安全－</a:t>
            </a:r>
            <a:r>
              <a:rPr lang="en-US" altLang="zh-CN" sz="1200" dirty="0"/>
              <a:t>IT</a:t>
            </a:r>
            <a:r>
              <a:rPr lang="zh-CN" altLang="zh-CN" sz="1200" dirty="0"/>
              <a:t>系统绝缘故障定位设备</a:t>
            </a:r>
          </a:p>
          <a:p>
            <a:r>
              <a:rPr lang="en-US" altLang="zh-CN" sz="1200" dirty="0"/>
              <a:t>IEC 60529	</a:t>
            </a:r>
            <a:r>
              <a:rPr lang="en-US" altLang="zh-CN" sz="1200" dirty="0" smtClean="0"/>
              <a:t> </a:t>
            </a:r>
            <a:r>
              <a:rPr lang="zh-CN" altLang="zh-CN" sz="1200" dirty="0" smtClean="0"/>
              <a:t>外壳</a:t>
            </a:r>
            <a:r>
              <a:rPr lang="zh-CN" altLang="zh-CN" sz="1200" dirty="0"/>
              <a:t>防护等级（</a:t>
            </a:r>
            <a:r>
              <a:rPr lang="en-US" altLang="zh-CN" sz="1200" dirty="0"/>
              <a:t>IP</a:t>
            </a:r>
            <a:r>
              <a:rPr lang="zh-CN" altLang="zh-CN" sz="1200" dirty="0"/>
              <a:t>代码）</a:t>
            </a:r>
          </a:p>
          <a:p>
            <a:r>
              <a:rPr lang="en-US" altLang="zh-CN" sz="1200" dirty="0"/>
              <a:t>IEC 60146           </a:t>
            </a:r>
            <a:r>
              <a:rPr lang="zh-CN" altLang="zh-CN" sz="1200" dirty="0"/>
              <a:t>半导体变换器——一般要求和线路换流变换器</a:t>
            </a:r>
          </a:p>
          <a:p>
            <a:r>
              <a:rPr lang="en-US" altLang="zh-CN" sz="1200" dirty="0"/>
              <a:t>IEC 60269-1        </a:t>
            </a:r>
            <a:r>
              <a:rPr lang="zh-CN" altLang="zh-CN" sz="1200" dirty="0" smtClean="0"/>
              <a:t>低压</a:t>
            </a:r>
            <a:r>
              <a:rPr lang="zh-CN" altLang="zh-CN" sz="1200" dirty="0"/>
              <a:t>熔断器——一般要求</a:t>
            </a:r>
          </a:p>
          <a:p>
            <a:r>
              <a:rPr lang="en-US" altLang="zh-CN" sz="1200" dirty="0"/>
              <a:t>IEC 60364          </a:t>
            </a:r>
            <a:r>
              <a:rPr lang="zh-CN" altLang="zh-CN" sz="1200" dirty="0"/>
              <a:t>低压电气装置系列标准</a:t>
            </a:r>
          </a:p>
          <a:p>
            <a:r>
              <a:rPr lang="en-US" altLang="zh-CN" sz="1200" dirty="0"/>
              <a:t>IEC 60664-1       </a:t>
            </a:r>
            <a:r>
              <a:rPr lang="zh-CN" altLang="zh-CN" sz="1200" dirty="0" smtClean="0"/>
              <a:t>低压</a:t>
            </a:r>
            <a:r>
              <a:rPr lang="zh-CN" altLang="zh-CN" sz="1200" dirty="0"/>
              <a:t>系统设备的绝缘配合 第</a:t>
            </a:r>
            <a:r>
              <a:rPr lang="en-US" altLang="zh-CN" sz="1200" dirty="0"/>
              <a:t>1</a:t>
            </a:r>
            <a:r>
              <a:rPr lang="zh-CN" altLang="zh-CN" sz="1200" dirty="0"/>
              <a:t>部分：原则、要求和测试</a:t>
            </a:r>
          </a:p>
          <a:p>
            <a:r>
              <a:rPr lang="en-US" altLang="zh-CN" sz="1200" dirty="0"/>
              <a:t>IEC 60715          </a:t>
            </a:r>
            <a:r>
              <a:rPr lang="zh-CN" altLang="zh-CN" sz="1200" dirty="0" smtClean="0"/>
              <a:t>低压开关设备</a:t>
            </a:r>
            <a:r>
              <a:rPr lang="zh-CN" altLang="zh-CN" sz="1200" dirty="0"/>
              <a:t>和控制设备的尺寸－开关设备和控制设备的装置中用于支撑电气器件的标准</a:t>
            </a:r>
            <a:r>
              <a:rPr lang="zh-CN" altLang="zh-CN" sz="1200" dirty="0" smtClean="0"/>
              <a:t>安</a:t>
            </a:r>
            <a:r>
              <a:rPr lang="en-US" altLang="zh-CN" sz="1200" dirty="0" smtClean="0"/>
              <a:t> </a:t>
            </a:r>
          </a:p>
          <a:p>
            <a:r>
              <a:rPr lang="en-US" altLang="zh-CN" sz="1200" dirty="0"/>
              <a:t> </a:t>
            </a:r>
            <a:r>
              <a:rPr lang="en-US" altLang="zh-CN" sz="1200" dirty="0" smtClean="0"/>
              <a:t>                          </a:t>
            </a:r>
            <a:r>
              <a:rPr lang="zh-CN" altLang="zh-CN" sz="1200" dirty="0" smtClean="0"/>
              <a:t>装轨道</a:t>
            </a:r>
            <a:endParaRPr lang="zh-CN" altLang="zh-CN" sz="1200" dirty="0"/>
          </a:p>
          <a:p>
            <a:r>
              <a:rPr lang="en-US" altLang="zh-CN" sz="1200" dirty="0"/>
              <a:t>IEC 60755          </a:t>
            </a:r>
            <a:r>
              <a:rPr lang="zh-CN" altLang="zh-CN" sz="1200" dirty="0" smtClean="0"/>
              <a:t>剩余电流动作保护器</a:t>
            </a:r>
            <a:r>
              <a:rPr lang="zh-CN" altLang="zh-CN" sz="1200" dirty="0"/>
              <a:t>件的一般要求</a:t>
            </a:r>
          </a:p>
          <a:p>
            <a:r>
              <a:rPr lang="en-US" altLang="zh-CN" sz="1200" dirty="0"/>
              <a:t>IEC 60287-1-1   </a:t>
            </a:r>
            <a:r>
              <a:rPr lang="zh-CN" altLang="zh-CN" sz="1200" dirty="0" smtClean="0"/>
              <a:t>电缆</a:t>
            </a:r>
            <a:r>
              <a:rPr lang="zh-CN" altLang="zh-CN" sz="1200" dirty="0"/>
              <a:t>－额定电流的计算－额定电流方程式和损耗计算－通论</a:t>
            </a:r>
          </a:p>
          <a:p>
            <a:r>
              <a:rPr lang="en-US" altLang="zh-CN" sz="1200" dirty="0"/>
              <a:t>JB/T 9661	</a:t>
            </a:r>
            <a:r>
              <a:rPr lang="zh-CN" altLang="zh-CN" sz="1200" dirty="0"/>
              <a:t>低压抽出式成套开关设备</a:t>
            </a:r>
          </a:p>
          <a:p>
            <a:r>
              <a:rPr lang="en-US" altLang="zh-CN" sz="1200" dirty="0"/>
              <a:t>DL/T 5137	</a:t>
            </a:r>
            <a:r>
              <a:rPr lang="zh-CN" altLang="zh-CN" sz="1200" dirty="0"/>
              <a:t>电测量及电能计量装置设计技术规范</a:t>
            </a:r>
          </a:p>
          <a:p>
            <a:r>
              <a:rPr lang="en-US" altLang="zh-CN" sz="1200" dirty="0"/>
              <a:t>YD/T 585           </a:t>
            </a:r>
            <a:r>
              <a:rPr lang="zh-CN" altLang="zh-CN" sz="1200" dirty="0" smtClean="0"/>
              <a:t>通信</a:t>
            </a:r>
            <a:r>
              <a:rPr lang="zh-CN" altLang="zh-CN" sz="1200" dirty="0"/>
              <a:t>用配电设备</a:t>
            </a:r>
          </a:p>
        </p:txBody>
      </p:sp>
    </p:spTree>
    <p:extLst>
      <p:ext uri="{BB962C8B-B14F-4D97-AF65-F5344CB8AC3E}">
        <p14:creationId xmlns:p14="http://schemas.microsoft.com/office/powerpoint/2010/main" val="3715352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527300" y="490600"/>
            <a:ext cx="1630680" cy="2049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5800"/>
              </a:lnSpc>
            </a:pPr>
            <a:r>
              <a:rPr lang="zh-CN" altLang="en-US" sz="1100" spc="10" dirty="0" smtClean="0">
                <a:solidFill>
                  <a:srgbClr val="006288"/>
                </a:solidFill>
                <a:latin typeface="Arial Unicode MS"/>
                <a:cs typeface="Arial Unicode MS"/>
              </a:rPr>
              <a:t>智能供电解决方案</a:t>
            </a:r>
            <a:endParaRPr lang="zh-CN" altLang="en-US" sz="1100" dirty="0" smtClean="0">
              <a:latin typeface="Arial Unicode MS"/>
              <a:cs typeface="Arial Unicode MS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683469"/>
            <a:ext cx="2132330" cy="0"/>
          </a:xfrm>
          <a:custGeom>
            <a:avLst/>
            <a:gdLst/>
            <a:ahLst/>
            <a:cxnLst/>
            <a:rect l="l" t="t" r="r" b="b"/>
            <a:pathLst>
              <a:path w="2132330">
                <a:moveTo>
                  <a:pt x="0" y="0"/>
                </a:moveTo>
                <a:lnTo>
                  <a:pt x="2131923" y="0"/>
                </a:lnTo>
              </a:path>
            </a:pathLst>
          </a:custGeom>
          <a:ln w="13144">
            <a:solidFill>
              <a:srgbClr val="0062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45464" y="9693980"/>
            <a:ext cx="67754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94005" algn="l"/>
              </a:tabLst>
            </a:pPr>
            <a:r>
              <a:rPr lang="en-US" sz="900" spc="55" dirty="0">
                <a:solidFill>
                  <a:srgbClr val="006288"/>
                </a:solidFill>
                <a:latin typeface="Calibri"/>
                <a:cs typeface="Calibri"/>
              </a:rPr>
              <a:t>3</a:t>
            </a:r>
            <a:r>
              <a:rPr sz="900" spc="55" dirty="0">
                <a:solidFill>
                  <a:srgbClr val="006288"/>
                </a:solidFill>
                <a:latin typeface="Calibri"/>
                <a:cs typeface="Calibri"/>
              </a:rPr>
              <a:t>	</a:t>
            </a:r>
            <a:endParaRPr sz="1125" baseline="3703" dirty="0">
              <a:latin typeface="Trebuchet MS"/>
              <a:cs typeface="Trebuchet MS"/>
            </a:endParaRPr>
          </a:p>
        </p:txBody>
      </p:sp>
      <p:pic>
        <p:nvPicPr>
          <p:cNvPr id="23" name="图片 22" descr="泰豪江体与英文组合标(小)副本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850" y="193504"/>
            <a:ext cx="1962773" cy="48996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ject 7"/>
          <p:cNvSpPr txBox="1"/>
          <p:nvPr/>
        </p:nvSpPr>
        <p:spPr>
          <a:xfrm>
            <a:off x="600438" y="939800"/>
            <a:ext cx="1856919" cy="27699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pc="10" dirty="0">
                <a:solidFill>
                  <a:srgbClr val="006288"/>
                </a:solidFill>
                <a:latin typeface="Arial Unicode MS"/>
                <a:cs typeface="Arial Unicode MS"/>
              </a:rPr>
              <a:t>解决方案技术参数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613136" y="1238250"/>
            <a:ext cx="6106253" cy="36000"/>
            <a:chOff x="719997" y="2768600"/>
            <a:chExt cx="6106253" cy="36000"/>
          </a:xfrm>
        </p:grpSpPr>
        <p:sp>
          <p:nvSpPr>
            <p:cNvPr id="9" name="矩形 8"/>
            <p:cNvSpPr/>
            <p:nvPr/>
          </p:nvSpPr>
          <p:spPr>
            <a:xfrm>
              <a:off x="719997" y="2768600"/>
              <a:ext cx="432000" cy="36000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719997" y="2768600"/>
              <a:ext cx="6106253" cy="0"/>
            </a:xfrm>
            <a:prstGeom prst="line">
              <a:avLst/>
            </a:prstGeom>
            <a:ln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aphicFrame>
        <p:nvGraphicFramePr>
          <p:cNvPr id="11" name="表格 5">
            <a:extLst>
              <a:ext uri="{FF2B5EF4-FFF2-40B4-BE49-F238E27FC236}">
                <a16:creationId xmlns="" xmlns:a16="http://schemas.microsoft.com/office/drawing/2014/main" id="{6F52025D-3B2E-B493-866F-357C4C72EC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615986"/>
              </p:ext>
            </p:extLst>
          </p:nvPr>
        </p:nvGraphicFramePr>
        <p:xfrm>
          <a:off x="120649" y="1460495"/>
          <a:ext cx="7350421" cy="838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">
                  <a:extLst>
                    <a:ext uri="{9D8B030D-6E8A-4147-A177-3AD203B41FA5}">
                      <a16:colId xmlns="" xmlns:a16="http://schemas.microsoft.com/office/drawing/2014/main" val="1647761356"/>
                    </a:ext>
                  </a:extLst>
                </a:gridCol>
                <a:gridCol w="1524000"/>
                <a:gridCol w="911311"/>
                <a:gridCol w="79289"/>
                <a:gridCol w="908980"/>
                <a:gridCol w="116840"/>
                <a:gridCol w="786777"/>
                <a:gridCol w="244803"/>
                <a:gridCol w="121148"/>
                <a:gridCol w="948248"/>
                <a:gridCol w="80724"/>
                <a:gridCol w="221457"/>
                <a:gridCol w="1178243">
                  <a:extLst>
                    <a:ext uri="{9D8B030D-6E8A-4147-A177-3AD203B41FA5}">
                      <a16:colId xmlns="" xmlns:a16="http://schemas.microsoft.com/office/drawing/2014/main" val="3571394595"/>
                    </a:ext>
                  </a:extLst>
                </a:gridCol>
              </a:tblGrid>
              <a:tr h="451860">
                <a:tc gridSpan="2">
                  <a:txBody>
                    <a:bodyPr/>
                    <a:lstStyle/>
                    <a:p>
                      <a:pPr marL="240029" marR="53975" indent="-180340" algn="ctr">
                        <a:lnSpc>
                          <a:spcPct val="150000"/>
                        </a:lnSpc>
                      </a:pPr>
                      <a:r>
                        <a:rPr lang="zh-CN" altLang="en-US" sz="800" spc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Medium"/>
                        </a:rPr>
                        <a:t>类别</a:t>
                      </a:r>
                      <a:endParaRPr sz="800" spc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Medium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40029" marR="53975" indent="-180340" algn="ctr">
                        <a:lnSpc>
                          <a:spcPct val="100000"/>
                        </a:lnSpc>
                      </a:pPr>
                      <a:endParaRPr sz="800" spc="0" dirty="0">
                        <a:solidFill>
                          <a:srgbClr val="FFFFFF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Medium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1.2MVA</a:t>
                      </a:r>
                      <a:r>
                        <a:rPr kumimoji="0" lang="zh-CN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电力模块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（室内）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Book Antiqua" panose="02040602050305030304" pitchFamily="18" charset="0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1.6MVA</a:t>
                      </a:r>
                      <a:r>
                        <a:rPr kumimoji="0" lang="zh-CN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电力模块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（室内）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Book Antiqua" panose="02040602050305030304" pitchFamily="18" charset="0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Book Antiqua" panose="02040602050305030304" pitchFamily="18" charset="0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2.0MVA</a:t>
                      </a:r>
                      <a:r>
                        <a:rPr kumimoji="0" lang="zh-CN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电力模块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（室内）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Book Antiqua" panose="02040602050305030304" pitchFamily="18" charset="0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Book Antiqua" panose="02040602050305030304" pitchFamily="18" charset="0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2.5MVA</a:t>
                      </a:r>
                      <a:r>
                        <a:rPr kumimoji="0" lang="zh-CN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电力模块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（室内）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Book Antiqua" panose="02040602050305030304" pitchFamily="18" charset="0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Book Antiqua" panose="02040602050305030304" pitchFamily="18" charset="0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48567239"/>
                  </a:ext>
                </a:extLst>
              </a:tr>
              <a:tr h="352216">
                <a:tc rowSpan="6">
                  <a:txBody>
                    <a:bodyPr/>
                    <a:lstStyle/>
                    <a:p>
                      <a:pPr marL="86995" marR="67310" indent="-12065" algn="ctr">
                        <a:lnSpc>
                          <a:spcPct val="150000"/>
                        </a:lnSpc>
                      </a:pPr>
                      <a:r>
                        <a:rPr lang="zh-CN" altLang="en-US" sz="80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"/>
                        </a:rPr>
                        <a:t>供配电</a:t>
                      </a:r>
                      <a:endParaRPr sz="80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变压器输入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三相三线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+PE</a:t>
                      </a: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，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10kV </a:t>
                      </a: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AC 50/60Hz</a:t>
                      </a: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endParaRPr lang="zh-CN" altLang="en-US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endParaRPr lang="zh-CN" altLang="en-US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57446113"/>
                  </a:ext>
                </a:extLst>
              </a:tr>
              <a:tr h="352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变压器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1250kVA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    1600kVA</a:t>
                      </a: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2000kVA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2500kVA                                  3150kVA   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4615977"/>
                  </a:ext>
                </a:extLst>
              </a:tr>
              <a:tr h="352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变压器输出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三相四线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+PE</a:t>
                      </a:r>
                      <a:r>
                        <a:rPr lang="zh-CN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，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380V AC/400V AC/415V AC </a:t>
                      </a: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50/60Hz  TN-S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endParaRPr lang="en-US" altLang="zh-CN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endParaRPr lang="en-US" altLang="zh-CN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1158345"/>
                  </a:ext>
                </a:extLst>
              </a:tr>
              <a:tr h="701297">
                <a:tc vMerge="1">
                  <a:txBody>
                    <a:bodyPr/>
                    <a:lstStyle/>
                    <a:p>
                      <a:pPr marL="128270" marR="109855" indent="-11430">
                        <a:lnSpc>
                          <a:spcPct val="100000"/>
                        </a:lnSpc>
                      </a:pPr>
                      <a:endParaRPr sz="700" dirty="0">
                        <a:latin typeface="方正兰亭细黑简体" panose="02000000000000000000" pitchFamily="2" charset="-122"/>
                        <a:ea typeface="方正兰亭细黑简体" panose="02000000000000000000" pitchFamily="2" charset="-122"/>
                        <a:cs typeface="Huawei San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SVG/APF</a:t>
                      </a:r>
                      <a:r>
                        <a:rPr lang="zh-CN" altLang="en-US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模块为在线可插拔</a:t>
                      </a:r>
                      <a:endParaRPr lang="en-US" altLang="zh-CN" sz="800" b="0" spc="0" dirty="0" smtClean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SVG:</a:t>
                      </a:r>
                      <a:r>
                        <a:rPr lang="zh-CN" altLang="en-US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单模块</a:t>
                      </a: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100kVar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APF:</a:t>
                      </a:r>
                      <a:r>
                        <a:rPr lang="zh-CN" altLang="en-US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单模块</a:t>
                      </a: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100A</a:t>
                      </a:r>
                    </a:p>
                    <a:p>
                      <a:pPr marL="88900" marR="153670" indent="0">
                        <a:lnSpc>
                          <a:spcPct val="150000"/>
                        </a:lnSpc>
                      </a:pPr>
                      <a:endParaRPr lang="en-US" altLang="zh-CN" sz="800" b="0" spc="0" dirty="0" smtClean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800" kern="1200" baseline="0" dirty="0" smtClean="0">
                          <a:effectLst/>
                        </a:rPr>
                        <a:t>模块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共可</a:t>
                      </a:r>
                      <a:r>
                        <a:rPr lang="zh-CN" altLang="zh-CN" sz="800" kern="1200" baseline="0" dirty="0" smtClean="0">
                          <a:effectLst/>
                        </a:rPr>
                        <a:t>选配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0~5</a:t>
                      </a:r>
                      <a:r>
                        <a:rPr lang="zh-CN" altLang="zh-CN" sz="800" kern="1200" baseline="0" dirty="0" smtClean="0">
                          <a:effectLst/>
                        </a:rPr>
                        <a:t>个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-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自由组合，单柜最大装机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5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个模块</a:t>
                      </a:r>
                      <a:endParaRPr lang="en-US" altLang="zh-CN" sz="800" kern="1200" baseline="0" dirty="0" smtClean="0">
                        <a:effectLst/>
                      </a:endParaRP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kern="1200" spc="0" baseline="0" dirty="0" smtClean="0">
                        <a:solidFill>
                          <a:srgbClr val="231F2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kern="1200" spc="0" baseline="0" dirty="0" smtClean="0">
                        <a:solidFill>
                          <a:srgbClr val="231F2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kern="1200" spc="0" baseline="0" dirty="0" smtClean="0">
                          <a:solidFill>
                            <a:srgbClr val="231F2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                         </a:t>
                      </a:r>
                      <a:endParaRPr lang="zh-CN" altLang="en-US" sz="800" b="0" spc="0" dirty="0" smtClean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800" b="0" spc="0" dirty="0" smtClean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800" b="0" spc="0" dirty="0" smtClean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800" b="0" spc="0" dirty="0" smtClean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74830663"/>
                  </a:ext>
                </a:extLst>
              </a:tr>
              <a:tr h="5664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UPS</a:t>
                      </a:r>
                      <a:endParaRPr lang="zh-CN" altLang="en-US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1200kVA*1PCS </a:t>
                      </a: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1600k 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*1PCS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1000k 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*2PCS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endParaRPr lang="en-US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  1200k *2PCS                            1600k *2PCS  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 smtClean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endParaRPr lang="en-US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6327300"/>
                  </a:ext>
                </a:extLst>
              </a:tr>
              <a:tr h="11542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支路馈线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kern="1200" baseline="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kern="1200" baseline="0" dirty="0" smtClean="0">
                          <a:effectLst/>
                        </a:rPr>
                        <a:t>                                                        馈线柜单柜最大可配：</a:t>
                      </a:r>
                      <a:endParaRPr lang="en-US" altLang="zh-CN" sz="800" kern="1200" baseline="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baseline="0" dirty="0" smtClean="0">
                          <a:effectLst/>
                        </a:rPr>
                        <a:t>                                     XT3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或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XT4- 3P * 16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；      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XT5(400A/630) 3P * 7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；</a:t>
                      </a:r>
                      <a:endParaRPr lang="en-US" altLang="zh-CN" sz="800" b="0" kern="1200" baseline="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baseline="0" dirty="0" smtClean="0">
                          <a:effectLst/>
                        </a:rPr>
                        <a:t>     2 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台                                              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2 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台                              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3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台                                                  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3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台                                                         </a:t>
                      </a:r>
                      <a:r>
                        <a:rPr lang="en-US" altLang="zh-CN" sz="800" kern="1200" baseline="0" dirty="0" smtClean="0">
                          <a:effectLst/>
                        </a:rPr>
                        <a:t>4</a:t>
                      </a:r>
                      <a:r>
                        <a:rPr lang="zh-CN" altLang="en-US" sz="800" kern="1200" baseline="0" dirty="0" smtClean="0">
                          <a:effectLst/>
                        </a:rPr>
                        <a:t>台</a:t>
                      </a:r>
                      <a:endParaRPr lang="en-US" altLang="zh-CN" sz="800" kern="1200" baseline="0" dirty="0" smtClean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kern="1200" baseline="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kern="1200" baseline="0" dirty="0" smtClean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5401405"/>
                  </a:ext>
                </a:extLst>
              </a:tr>
              <a:tr h="318521">
                <a:tc>
                  <a:txBody>
                    <a:bodyPr/>
                    <a:lstStyle/>
                    <a:p>
                      <a:pPr marL="86995" marR="67310" indent="-12065" algn="ctr">
                        <a:lnSpc>
                          <a:spcPct val="150000"/>
                        </a:lnSpc>
                      </a:pPr>
                      <a:r>
                        <a:rPr lang="zh-CN" altLang="en-US" sz="80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"/>
                        </a:rPr>
                        <a:t>监控</a:t>
                      </a:r>
                      <a:endParaRPr sz="800" spc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监控系统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lvl="0" indent="0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集中</a:t>
                      </a:r>
                      <a:r>
                        <a:rPr lang="zh-CN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管理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47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47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1903469"/>
                  </a:ext>
                </a:extLst>
              </a:tr>
              <a:tr h="701040">
                <a:tc rowSpan="2">
                  <a:txBody>
                    <a:bodyPr/>
                    <a:lstStyle/>
                    <a:p>
                      <a:pPr marL="4445" indent="75565" algn="ctr">
                        <a:lnSpc>
                          <a:spcPct val="150000"/>
                        </a:lnSpc>
                      </a:pPr>
                      <a:r>
                        <a:rPr lang="zh-CN" altLang="en-US" sz="80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"/>
                        </a:rPr>
                        <a:t>结构</a:t>
                      </a:r>
                      <a:endParaRPr sz="800" spc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外部尺寸</a:t>
                      </a: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(</a:t>
                      </a: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高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x</a:t>
                      </a: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宽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x</a:t>
                      </a: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深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)</a:t>
                      </a:r>
                    </a:p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(</a:t>
                      </a: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不含底座</a:t>
                      </a:r>
                      <a:r>
                        <a:rPr 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)</a:t>
                      </a:r>
                      <a:endParaRPr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2500mm(H)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8450mm(W)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1500mm(D)</a:t>
                      </a:r>
                      <a:endParaRPr lang="zh-CN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2500mm(H)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9650mm(W)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1500mm(D)</a:t>
                      </a:r>
                      <a:endParaRPr lang="zh-CN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2500mm(H)                 2500mm(H)   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12450mm(W)              13250mm(W)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1500mm(D)                 1500mm(D)</a:t>
                      </a:r>
                      <a:endParaRPr lang="zh-CN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 2500mm(H)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 16410mm(W)</a:t>
                      </a:r>
                    </a:p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 1500mm(D)</a:t>
                      </a: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71206937"/>
                  </a:ext>
                </a:extLst>
              </a:tr>
              <a:tr h="458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安装形式</a:t>
                      </a:r>
                      <a:endParaRPr sz="800" b="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散发现场安装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</a:pPr>
                      <a:endParaRPr lang="zh-CN" altLang="en-US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</a:pPr>
                      <a:endParaRPr lang="zh-CN" altLang="en-US" sz="800" spc="0" dirty="0"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 Ligh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0179514"/>
                  </a:ext>
                </a:extLst>
              </a:tr>
              <a:tr h="352216">
                <a:tc rowSpan="5">
                  <a:txBody>
                    <a:bodyPr/>
                    <a:lstStyle/>
                    <a:p>
                      <a:pPr marL="4445" indent="75565" algn="ctr">
                        <a:lnSpc>
                          <a:spcPct val="150000"/>
                        </a:lnSpc>
                      </a:pPr>
                      <a:r>
                        <a:rPr lang="zh-CN" altLang="en-US" sz="80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"/>
                        </a:rPr>
                        <a:t>环境 要 求</a:t>
                      </a:r>
                      <a:endParaRPr sz="800" spc="0" dirty="0">
                        <a:solidFill>
                          <a:srgbClr val="231F2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uawei San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环境温度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0℃</a:t>
                      </a: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～</a:t>
                      </a: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+40℃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9352442"/>
                  </a:ext>
                </a:extLst>
              </a:tr>
              <a:tr h="3522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存储温度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–</a:t>
                      </a:r>
                      <a:r>
                        <a:rPr 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40</a:t>
                      </a:r>
                      <a:r>
                        <a:rPr 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℃～</a:t>
                      </a:r>
                      <a:r>
                        <a:rPr 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+70</a:t>
                      </a:r>
                      <a:r>
                        <a:rPr 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℃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74007"/>
                  </a:ext>
                </a:extLst>
              </a:tr>
              <a:tr h="352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环境湿度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≤</a:t>
                      </a:r>
                      <a:r>
                        <a:rPr 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95</a:t>
                      </a:r>
                      <a:r>
                        <a:rPr 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％</a:t>
                      </a:r>
                      <a:r>
                        <a:rPr 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 RH</a:t>
                      </a:r>
                      <a:r>
                        <a:rPr 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（无凝露）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91008119"/>
                  </a:ext>
                </a:extLst>
              </a:tr>
              <a:tr h="352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应用环境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A</a:t>
                      </a:r>
                      <a:r>
                        <a:rPr lang="zh-CN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类环境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6605621"/>
                  </a:ext>
                </a:extLst>
              </a:tr>
              <a:tr h="352216">
                <a:tc vMerge="1">
                  <a:txBody>
                    <a:bodyPr/>
                    <a:lstStyle/>
                    <a:p>
                      <a:pPr marL="4445" indent="75565">
                        <a:lnSpc>
                          <a:spcPct val="100000"/>
                        </a:lnSpc>
                      </a:pPr>
                      <a:endParaRPr sz="800" spc="0" dirty="0">
                        <a:solidFill>
                          <a:srgbClr val="231F20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Huawei San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53670" indent="0">
                        <a:lnSpc>
                          <a:spcPct val="150000"/>
                        </a:lnSpc>
                      </a:pPr>
                      <a:r>
                        <a:rPr lang="zh-CN" alt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海拔要求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88900" marR="15367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0m</a:t>
                      </a:r>
                      <a:r>
                        <a:rPr 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～</a:t>
                      </a:r>
                      <a:r>
                        <a:rPr lang="en-US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2000m</a:t>
                      </a:r>
                      <a:r>
                        <a:rPr lang="zh-CN" altLang="en-US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，</a:t>
                      </a:r>
                      <a:r>
                        <a:rPr lang="en-US" altLang="zh-CN" sz="800" b="0" spc="0" dirty="0" smtClean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2000m</a:t>
                      </a:r>
                      <a:r>
                        <a:rPr lang="zh-CN" altLang="zh-CN" sz="800" b="0" spc="0" dirty="0">
                          <a:solidFill>
                            <a:srgbClr val="231F2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uawei Sans Light"/>
                        </a:rPr>
                        <a:t>以上按照行业标准降额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3779545"/>
                  </a:ext>
                </a:extLst>
              </a:tr>
              <a:tr h="37764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45029470"/>
                  </a:ext>
                </a:extLst>
              </a:tr>
              <a:tr h="37764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55148959"/>
                  </a:ext>
                </a:extLst>
              </a:tr>
              <a:tr h="37764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66105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060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527300" y="490600"/>
            <a:ext cx="1630680" cy="2049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5800"/>
              </a:lnSpc>
            </a:pPr>
            <a:r>
              <a:rPr lang="zh-CN" altLang="en-US" sz="1100" spc="10" dirty="0" smtClean="0">
                <a:solidFill>
                  <a:srgbClr val="006288"/>
                </a:solidFill>
                <a:latin typeface="Arial Unicode MS"/>
                <a:cs typeface="Arial Unicode MS"/>
              </a:rPr>
              <a:t>智能供电解决方案</a:t>
            </a:r>
            <a:endParaRPr lang="zh-CN" altLang="en-US" sz="1100" dirty="0" smtClean="0">
              <a:latin typeface="Arial Unicode MS"/>
              <a:cs typeface="Arial Unicode MS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683469"/>
            <a:ext cx="2132330" cy="0"/>
          </a:xfrm>
          <a:custGeom>
            <a:avLst/>
            <a:gdLst/>
            <a:ahLst/>
            <a:cxnLst/>
            <a:rect l="l" t="t" r="r" b="b"/>
            <a:pathLst>
              <a:path w="2132330">
                <a:moveTo>
                  <a:pt x="0" y="0"/>
                </a:moveTo>
                <a:lnTo>
                  <a:pt x="2131923" y="0"/>
                </a:lnTo>
              </a:path>
            </a:pathLst>
          </a:custGeom>
          <a:ln w="13144">
            <a:solidFill>
              <a:srgbClr val="0062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45464" y="9693980"/>
            <a:ext cx="67754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94005" algn="l"/>
              </a:tabLst>
            </a:pPr>
            <a:r>
              <a:rPr lang="en-US" sz="900" spc="55" dirty="0" smtClean="0">
                <a:solidFill>
                  <a:srgbClr val="006288"/>
                </a:solidFill>
                <a:latin typeface="Calibri"/>
                <a:cs typeface="Calibri"/>
              </a:rPr>
              <a:t>4</a:t>
            </a:r>
            <a:r>
              <a:rPr sz="900" spc="55" dirty="0">
                <a:solidFill>
                  <a:srgbClr val="006288"/>
                </a:solidFill>
                <a:latin typeface="Calibri"/>
                <a:cs typeface="Calibri"/>
              </a:rPr>
              <a:t>	</a:t>
            </a:r>
            <a:endParaRPr sz="1125" baseline="3703" dirty="0">
              <a:latin typeface="Trebuchet MS"/>
              <a:cs typeface="Trebuchet MS"/>
            </a:endParaRPr>
          </a:p>
        </p:txBody>
      </p:sp>
      <p:pic>
        <p:nvPicPr>
          <p:cNvPr id="23" name="图片 22" descr="泰豪江体与英文组合标(小)副本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850" y="193504"/>
            <a:ext cx="1962773" cy="48996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表格 5">
            <a:extLst>
              <a:ext uri="{FF2B5EF4-FFF2-40B4-BE49-F238E27FC236}">
                <a16:creationId xmlns="" xmlns:a16="http://schemas.microsoft.com/office/drawing/2014/main" id="{779F62E4-5C07-70C3-638F-21B54475B0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014058"/>
              </p:ext>
            </p:extLst>
          </p:nvPr>
        </p:nvGraphicFramePr>
        <p:xfrm>
          <a:off x="882650" y="927100"/>
          <a:ext cx="5715000" cy="6550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793">
                  <a:extLst>
                    <a:ext uri="{9D8B030D-6E8A-4147-A177-3AD203B41FA5}">
                      <a16:colId xmlns="" xmlns:a16="http://schemas.microsoft.com/office/drawing/2014/main" val="1647761356"/>
                    </a:ext>
                  </a:extLst>
                </a:gridCol>
                <a:gridCol w="2877207">
                  <a:extLst>
                    <a:ext uri="{9D8B030D-6E8A-4147-A177-3AD203B41FA5}">
                      <a16:colId xmlns="" xmlns:a16="http://schemas.microsoft.com/office/drawing/2014/main" val="3571394595"/>
                    </a:ext>
                  </a:extLst>
                </a:gridCol>
              </a:tblGrid>
              <a:tr h="409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solidFill>
                            <a:schemeClr val="accent1"/>
                          </a:solidFill>
                        </a:rPr>
                        <a:t>通讯</a:t>
                      </a:r>
                      <a:endParaRPr lang="en-US" altLang="zh-CN" sz="2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48567239"/>
                  </a:ext>
                </a:extLst>
              </a:tr>
              <a:tr h="662203"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通讯协议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Profibus</a:t>
                      </a:r>
                      <a:r>
                        <a:rPr lang="zh-CN" altLang="en-US" sz="1800" dirty="0"/>
                        <a:t>， </a:t>
                      </a:r>
                      <a:r>
                        <a:rPr lang="en-US" altLang="zh-CN" sz="1800" dirty="0" err="1"/>
                        <a:t>Profinet</a:t>
                      </a:r>
                      <a:r>
                        <a:rPr lang="zh-CN" altLang="en-US" sz="1800" dirty="0"/>
                        <a:t>，</a:t>
                      </a:r>
                      <a:r>
                        <a:rPr lang="en-US" altLang="zh-CN" sz="1800" dirty="0"/>
                        <a:t>Modbus</a:t>
                      </a:r>
                      <a:r>
                        <a:rPr lang="zh-CN" altLang="en-US" sz="1800" dirty="0"/>
                        <a:t>总线</a:t>
                      </a:r>
                      <a:endParaRPr lang="en-US" altLang="zh-CN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57446113"/>
                  </a:ext>
                </a:extLst>
              </a:tr>
              <a:tr h="409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dirty="0">
                          <a:solidFill>
                            <a:schemeClr val="accent1"/>
                          </a:solidFill>
                        </a:rPr>
                        <a:t>机械参数</a:t>
                      </a:r>
                      <a:endParaRPr lang="en-US" altLang="zh-CN" sz="20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4615977"/>
                  </a:ext>
                </a:extLst>
              </a:tr>
              <a:tr h="378401"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内部分翻形式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800" dirty="0" smtClean="0"/>
                        <a:t>至</a:t>
                      </a:r>
                      <a:r>
                        <a:rPr lang="en-US" altLang="zh-CN" sz="1800" dirty="0" smtClean="0"/>
                        <a:t>3b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1158345"/>
                  </a:ext>
                </a:extLst>
              </a:tr>
              <a:tr h="378401">
                <a:tc>
                  <a:txBody>
                    <a:bodyPr/>
                    <a:lstStyle/>
                    <a:p>
                      <a:r>
                        <a:rPr lang="en-US" altLang="zh-CN" sz="1800" dirty="0" smtClean="0"/>
                        <a:t>IP</a:t>
                      </a:r>
                      <a:r>
                        <a:rPr lang="zh-CN" altLang="en-US" sz="1800" dirty="0" smtClean="0"/>
                        <a:t>防护等级</a:t>
                      </a:r>
                      <a:r>
                        <a:rPr lang="en-US" altLang="zh-CN" sz="1800" dirty="0" smtClean="0"/>
                        <a:t>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/>
                        <a:t>IP30-P50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74830663"/>
                  </a:ext>
                </a:extLst>
              </a:tr>
              <a:tr h="662203"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应用环境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IR3</a:t>
                      </a:r>
                      <a:r>
                        <a:rPr lang="zh-CN" altLang="en-US" dirty="0" smtClean="0"/>
                        <a:t>（室内</a:t>
                      </a:r>
                      <a:r>
                        <a:rPr lang="en-US" altLang="zh-CN" dirty="0" smtClean="0"/>
                        <a:t>3</a:t>
                      </a:r>
                      <a:r>
                        <a:rPr lang="zh-CN" altLang="en-US" dirty="0" smtClean="0"/>
                        <a:t>）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6327300"/>
                  </a:ext>
                </a:extLst>
              </a:tr>
              <a:tr h="409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dirty="0">
                          <a:solidFill>
                            <a:schemeClr val="accent1"/>
                          </a:solidFill>
                        </a:rPr>
                        <a:t>表面处理</a:t>
                      </a:r>
                      <a:endParaRPr lang="en-US" altLang="zh-CN" sz="20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1903469"/>
                  </a:ext>
                </a:extLst>
              </a:tr>
              <a:tr h="662203"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支撑结构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镀锌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覆铝锌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粉末喷涂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涂漆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71206937"/>
                  </a:ext>
                </a:extLst>
              </a:tr>
              <a:tr h="662203"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外壳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镀锌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覆铝锌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粉末喷涂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涂漆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0179514"/>
                  </a:ext>
                </a:extLst>
              </a:tr>
              <a:tr h="378401"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门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800" dirty="0"/>
                        <a:t>粉末喷涂</a:t>
                      </a:r>
                      <a:r>
                        <a:rPr lang="en-US" altLang="zh-CN" sz="1800" dirty="0"/>
                        <a:t>/</a:t>
                      </a:r>
                      <a:r>
                        <a:rPr lang="zh-CN" altLang="en-US" sz="1800" dirty="0"/>
                        <a:t>涂漆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9352442"/>
                  </a:ext>
                </a:extLst>
              </a:tr>
              <a:tr h="409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74007"/>
                  </a:ext>
                </a:extLst>
              </a:tr>
              <a:tr h="378401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91008119"/>
                  </a:ext>
                </a:extLst>
              </a:tr>
              <a:tr h="37004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6605621"/>
                  </a:ext>
                </a:extLst>
              </a:tr>
              <a:tr h="378401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3779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13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Words>923</Words>
  <Application>Microsoft Office PowerPoint</Application>
  <PresentationFormat>自定义</PresentationFormat>
  <Paragraphs>153</Paragraphs>
  <Slides>5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林炳枝-工程技术部</dc:creator>
  <cp:lastModifiedBy>林炳枝-工程技术部</cp:lastModifiedBy>
  <cp:revision>139</cp:revision>
  <dcterms:created xsi:type="dcterms:W3CDTF">2023-09-05T11:44:58Z</dcterms:created>
  <dcterms:modified xsi:type="dcterms:W3CDTF">2023-09-15T07:19:50Z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2019-11-05T00:00:00Z</vt:filetime>
  </property>
  <property fmtid="{D5CDD505-2E9C-101B-9397-08002B2CF9AE}" pid="3" name="LastSaved">
    <vt:filetime>2023-09-05T00:00:00Z</vt:filetime>
  </property>
</Properties>
</file>